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70" r:id="rId11"/>
    <p:sldId id="265" r:id="rId12"/>
    <p:sldId id="266" r:id="rId13"/>
    <p:sldId id="267" r:id="rId14"/>
    <p:sldId id="268" r:id="rId15"/>
    <p:sldId id="269"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Montserrat" pitchFamily="2" charset="77"/>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ix5+oLvyfNhGn6Quq0IKltJhuK3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6382"/>
    <a:srgbClr val="C108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7"/>
  </p:normalViewPr>
  <p:slideViewPr>
    <p:cSldViewPr snapToGrid="0">
      <p:cViewPr>
        <p:scale>
          <a:sx n="70" d="100"/>
          <a:sy n="70" d="100"/>
        </p:scale>
        <p:origin x="7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51"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This is the further of making thinks</a:t>
            </a:r>
            <a:endParaRPr b="1"/>
          </a:p>
        </p:txBody>
      </p:sp>
      <p:sp>
        <p:nvSpPr>
          <p:cNvPr id="381" name="Google Shape;381;p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10</a:t>
            </a:fld>
            <a:endParaRPr/>
          </a:p>
        </p:txBody>
      </p:sp>
    </p:spTree>
    <p:extLst>
      <p:ext uri="{BB962C8B-B14F-4D97-AF65-F5344CB8AC3E}">
        <p14:creationId xmlns:p14="http://schemas.microsoft.com/office/powerpoint/2010/main" val="3285014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Clr>
                <a:schemeClr val="dk1"/>
              </a:buClr>
              <a:buSzPts val="1300"/>
              <a:buFont typeface="Calibri"/>
              <a:buNone/>
            </a:pPr>
            <a:endParaRPr sz="1300" b="1"/>
          </a:p>
        </p:txBody>
      </p:sp>
      <p:sp>
        <p:nvSpPr>
          <p:cNvPr id="400" name="Google Shape;400;p1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33" name="Google Shape;433;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Clr>
                <a:schemeClr val="dk1"/>
              </a:buClr>
              <a:buSzPts val="1300"/>
              <a:buFont typeface="Calibri"/>
              <a:buNone/>
            </a:pPr>
            <a:endParaRPr sz="1300" b="1"/>
          </a:p>
        </p:txBody>
      </p:sp>
      <p:sp>
        <p:nvSpPr>
          <p:cNvPr id="480" name="Google Shape;480;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30" name="Google Shape;530;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68" name="Google Shape;568;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This is the further of making thinks</a:t>
            </a:r>
            <a:endParaRPr b="1"/>
          </a:p>
        </p:txBody>
      </p:sp>
      <p:sp>
        <p:nvSpPr>
          <p:cNvPr id="136" name="Google Shape;136;p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This is the further of making thinks</a:t>
            </a:r>
            <a:endParaRPr b="1"/>
          </a:p>
        </p:txBody>
      </p:sp>
      <p:sp>
        <p:nvSpPr>
          <p:cNvPr id="178" name="Google Shape;178;p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This is the further of making thinks</a:t>
            </a:r>
            <a:endParaRPr b="1"/>
          </a:p>
        </p:txBody>
      </p:sp>
      <p:sp>
        <p:nvSpPr>
          <p:cNvPr id="196" name="Google Shape;196;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9" name="Google Shape;249;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7" name="Google Shape;267;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3" name="Google Shape;28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0" name="Google Shape;310;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r" rtl="1">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This is the further of making thinks</a:t>
            </a:r>
            <a:endParaRPr b="1"/>
          </a:p>
        </p:txBody>
      </p:sp>
      <p:sp>
        <p:nvSpPr>
          <p:cNvPr id="381" name="Google Shape;381;p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2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2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2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4"/>
          <p:cNvSpPr>
            <a:spLocks noGrp="1"/>
          </p:cNvSpPr>
          <p:nvPr>
            <p:ph type="pic" idx="2"/>
          </p:nvPr>
        </p:nvSpPr>
        <p:spPr>
          <a:xfrm>
            <a:off x="1792288" y="612775"/>
            <a:ext cx="5486400" cy="4114800"/>
          </a:xfrm>
          <a:prstGeom prst="rect">
            <a:avLst/>
          </a:prstGeom>
          <a:noFill/>
          <a:ln>
            <a:noFill/>
          </a:ln>
        </p:spPr>
      </p:sp>
      <p:sp>
        <p:nvSpPr>
          <p:cNvPr id="68" name="Google Shape;68;p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1.png"/><Relationship Id="rId7"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3.jpg"/><Relationship Id="rId4" Type="http://schemas.openxmlformats.org/officeDocument/2006/relationships/image" Target="../media/image49.png"/><Relationship Id="rId9" Type="http://schemas.openxmlformats.org/officeDocument/2006/relationships/image" Target="../media/image52.jpg"/></Relationships>
</file>

<file path=ppt/slides/_rels/slide11.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image" Target="../media/image8.png"/><Relationship Id="rId1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57.jpg"/><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notesSlide" Target="../notesSlides/notesSlide11.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6.jp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3.pn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jpg"/><Relationship Id="rId1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8.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1.png"/><Relationship Id="rId10" Type="http://schemas.openxmlformats.org/officeDocument/2006/relationships/image" Target="../media/image71.png"/><Relationship Id="rId4" Type="http://schemas.openxmlformats.org/officeDocument/2006/relationships/image" Target="../media/image9.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png"/><Relationship Id="rId3" Type="http://schemas.openxmlformats.org/officeDocument/2006/relationships/image" Target="../media/image1.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74.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73.png"/><Relationship Id="rId1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7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jp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8.jp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5" Type="http://schemas.openxmlformats.org/officeDocument/2006/relationships/image" Target="../media/image8.png"/><Relationship Id="rId10" Type="http://schemas.openxmlformats.org/officeDocument/2006/relationships/image" Target="../media/image32.png"/><Relationship Id="rId4" Type="http://schemas.openxmlformats.org/officeDocument/2006/relationships/image" Target="../media/image26.jpg"/><Relationship Id="rId9" Type="http://schemas.openxmlformats.org/officeDocument/2006/relationships/image" Target="../media/image31.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1.pn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9.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42.jpeg"/><Relationship Id="rId1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5664" b="5664"/>
          <a:stretch/>
        </p:blipFill>
        <p:spPr>
          <a:xfrm>
            <a:off x="0" y="-60716"/>
            <a:ext cx="18304310" cy="6005999"/>
          </a:xfrm>
          <a:prstGeom prst="rect">
            <a:avLst/>
          </a:prstGeom>
          <a:noFill/>
          <a:ln>
            <a:noFill/>
          </a:ln>
        </p:spPr>
      </p:pic>
      <p:pic>
        <p:nvPicPr>
          <p:cNvPr id="90" name="Google Shape;90;p1"/>
          <p:cNvPicPr preferRelativeResize="0"/>
          <p:nvPr/>
        </p:nvPicPr>
        <p:blipFill rotWithShape="1">
          <a:blip r:embed="rId4">
            <a:alphaModFix/>
          </a:blip>
          <a:srcRect/>
          <a:stretch/>
        </p:blipFill>
        <p:spPr>
          <a:xfrm rot="5400000">
            <a:off x="16595188" y="13276758"/>
            <a:ext cx="130506" cy="125512"/>
          </a:xfrm>
          <a:prstGeom prst="rect">
            <a:avLst/>
          </a:prstGeom>
          <a:noFill/>
          <a:ln>
            <a:noFill/>
          </a:ln>
        </p:spPr>
      </p:pic>
      <p:pic>
        <p:nvPicPr>
          <p:cNvPr id="91" name="Google Shape;91;p1"/>
          <p:cNvPicPr preferRelativeResize="0"/>
          <p:nvPr/>
        </p:nvPicPr>
        <p:blipFill rotWithShape="1">
          <a:blip r:embed="rId4">
            <a:alphaModFix/>
          </a:blip>
          <a:srcRect/>
          <a:stretch/>
        </p:blipFill>
        <p:spPr>
          <a:xfrm rot="5400000">
            <a:off x="16743188" y="13462339"/>
            <a:ext cx="171763" cy="165190"/>
          </a:xfrm>
          <a:prstGeom prst="rect">
            <a:avLst/>
          </a:prstGeom>
          <a:noFill/>
          <a:ln>
            <a:noFill/>
          </a:ln>
        </p:spPr>
      </p:pic>
      <p:pic>
        <p:nvPicPr>
          <p:cNvPr id="92" name="Google Shape;92;p1"/>
          <p:cNvPicPr preferRelativeResize="0"/>
          <p:nvPr/>
        </p:nvPicPr>
        <p:blipFill rotWithShape="1">
          <a:blip r:embed="rId4">
            <a:alphaModFix/>
          </a:blip>
          <a:srcRect/>
          <a:stretch/>
        </p:blipFill>
        <p:spPr>
          <a:xfrm rot="5400000">
            <a:off x="16662482" y="13516433"/>
            <a:ext cx="130506" cy="125512"/>
          </a:xfrm>
          <a:prstGeom prst="rect">
            <a:avLst/>
          </a:prstGeom>
          <a:noFill/>
          <a:ln>
            <a:noFill/>
          </a:ln>
        </p:spPr>
      </p:pic>
      <p:pic>
        <p:nvPicPr>
          <p:cNvPr id="93" name="Google Shape;93;p1"/>
          <p:cNvPicPr preferRelativeResize="0"/>
          <p:nvPr/>
        </p:nvPicPr>
        <p:blipFill rotWithShape="1">
          <a:blip r:embed="rId4">
            <a:alphaModFix/>
          </a:blip>
          <a:srcRect/>
          <a:stretch/>
        </p:blipFill>
        <p:spPr>
          <a:xfrm rot="5400000">
            <a:off x="15128369" y="13398684"/>
            <a:ext cx="132523" cy="127453"/>
          </a:xfrm>
          <a:prstGeom prst="rect">
            <a:avLst/>
          </a:prstGeom>
          <a:noFill/>
          <a:ln>
            <a:noFill/>
          </a:ln>
        </p:spPr>
      </p:pic>
      <p:pic>
        <p:nvPicPr>
          <p:cNvPr id="94" name="Google Shape;94;p1"/>
          <p:cNvPicPr preferRelativeResize="0"/>
          <p:nvPr/>
        </p:nvPicPr>
        <p:blipFill rotWithShape="1">
          <a:blip r:embed="rId4">
            <a:alphaModFix/>
          </a:blip>
          <a:srcRect/>
          <a:stretch/>
        </p:blipFill>
        <p:spPr>
          <a:xfrm rot="5400000">
            <a:off x="16175144" y="13394492"/>
            <a:ext cx="171843" cy="165267"/>
          </a:xfrm>
          <a:prstGeom prst="rect">
            <a:avLst/>
          </a:prstGeom>
          <a:noFill/>
          <a:ln>
            <a:noFill/>
          </a:ln>
        </p:spPr>
      </p:pic>
      <p:pic>
        <p:nvPicPr>
          <p:cNvPr id="95" name="Google Shape;95;p1"/>
          <p:cNvPicPr preferRelativeResize="0"/>
          <p:nvPr/>
        </p:nvPicPr>
        <p:blipFill rotWithShape="1">
          <a:blip r:embed="rId4">
            <a:alphaModFix/>
          </a:blip>
          <a:srcRect/>
          <a:stretch/>
        </p:blipFill>
        <p:spPr>
          <a:xfrm rot="5400000">
            <a:off x="16280625" y="13255716"/>
            <a:ext cx="264393" cy="254277"/>
          </a:xfrm>
          <a:prstGeom prst="rect">
            <a:avLst/>
          </a:prstGeom>
          <a:noFill/>
          <a:ln>
            <a:noFill/>
          </a:ln>
        </p:spPr>
      </p:pic>
      <p:pic>
        <p:nvPicPr>
          <p:cNvPr id="96" name="Google Shape;96;p1"/>
          <p:cNvPicPr preferRelativeResize="0"/>
          <p:nvPr/>
        </p:nvPicPr>
        <p:blipFill rotWithShape="1">
          <a:blip r:embed="rId4">
            <a:alphaModFix/>
          </a:blip>
          <a:srcRect/>
          <a:stretch/>
        </p:blipFill>
        <p:spPr>
          <a:xfrm rot="5400000">
            <a:off x="12350539" y="13083575"/>
            <a:ext cx="264393" cy="254277"/>
          </a:xfrm>
          <a:prstGeom prst="rect">
            <a:avLst/>
          </a:prstGeom>
          <a:noFill/>
          <a:ln>
            <a:noFill/>
          </a:ln>
        </p:spPr>
      </p:pic>
      <p:pic>
        <p:nvPicPr>
          <p:cNvPr id="97" name="Google Shape;97;p1"/>
          <p:cNvPicPr preferRelativeResize="0"/>
          <p:nvPr/>
        </p:nvPicPr>
        <p:blipFill rotWithShape="1">
          <a:blip r:embed="rId4">
            <a:alphaModFix/>
          </a:blip>
          <a:srcRect/>
          <a:stretch/>
        </p:blipFill>
        <p:spPr>
          <a:xfrm rot="5400000">
            <a:off x="16082025" y="12930842"/>
            <a:ext cx="264393" cy="254277"/>
          </a:xfrm>
          <a:prstGeom prst="rect">
            <a:avLst/>
          </a:prstGeom>
          <a:noFill/>
          <a:ln>
            <a:noFill/>
          </a:ln>
        </p:spPr>
      </p:pic>
      <p:pic>
        <p:nvPicPr>
          <p:cNvPr id="98" name="Google Shape;98;p1"/>
          <p:cNvPicPr preferRelativeResize="0"/>
          <p:nvPr/>
        </p:nvPicPr>
        <p:blipFill rotWithShape="1">
          <a:blip r:embed="rId4">
            <a:alphaModFix/>
          </a:blip>
          <a:srcRect/>
          <a:stretch/>
        </p:blipFill>
        <p:spPr>
          <a:xfrm rot="5400000">
            <a:off x="16512339" y="13357469"/>
            <a:ext cx="264393" cy="254277"/>
          </a:xfrm>
          <a:prstGeom prst="rect">
            <a:avLst/>
          </a:prstGeom>
          <a:noFill/>
          <a:ln>
            <a:noFill/>
          </a:ln>
        </p:spPr>
      </p:pic>
      <p:pic>
        <p:nvPicPr>
          <p:cNvPr id="99" name="Google Shape;99;p1"/>
          <p:cNvPicPr preferRelativeResize="0"/>
          <p:nvPr/>
        </p:nvPicPr>
        <p:blipFill rotWithShape="1">
          <a:blip r:embed="rId4">
            <a:alphaModFix/>
          </a:blip>
          <a:srcRect/>
          <a:stretch/>
        </p:blipFill>
        <p:spPr>
          <a:xfrm rot="5400000">
            <a:off x="11722463" y="13493970"/>
            <a:ext cx="264393" cy="254277"/>
          </a:xfrm>
          <a:prstGeom prst="rect">
            <a:avLst/>
          </a:prstGeom>
          <a:noFill/>
          <a:ln>
            <a:noFill/>
          </a:ln>
        </p:spPr>
      </p:pic>
      <p:pic>
        <p:nvPicPr>
          <p:cNvPr id="100" name="Google Shape;100;p1"/>
          <p:cNvPicPr preferRelativeResize="0"/>
          <p:nvPr/>
        </p:nvPicPr>
        <p:blipFill rotWithShape="1">
          <a:blip r:embed="rId4">
            <a:alphaModFix/>
          </a:blip>
          <a:srcRect/>
          <a:stretch/>
        </p:blipFill>
        <p:spPr>
          <a:xfrm rot="5400000">
            <a:off x="14951129" y="13165029"/>
            <a:ext cx="264393" cy="254277"/>
          </a:xfrm>
          <a:prstGeom prst="rect">
            <a:avLst/>
          </a:prstGeom>
          <a:noFill/>
          <a:ln>
            <a:noFill/>
          </a:ln>
        </p:spPr>
      </p:pic>
      <p:pic>
        <p:nvPicPr>
          <p:cNvPr id="101" name="Google Shape;101;p1"/>
          <p:cNvPicPr preferRelativeResize="0"/>
          <p:nvPr/>
        </p:nvPicPr>
        <p:blipFill rotWithShape="1">
          <a:blip r:embed="rId4">
            <a:alphaModFix/>
          </a:blip>
          <a:srcRect/>
          <a:stretch/>
        </p:blipFill>
        <p:spPr>
          <a:xfrm rot="5400000">
            <a:off x="16082025" y="12930842"/>
            <a:ext cx="264393" cy="254277"/>
          </a:xfrm>
          <a:prstGeom prst="rect">
            <a:avLst/>
          </a:prstGeom>
          <a:noFill/>
          <a:ln>
            <a:noFill/>
          </a:ln>
        </p:spPr>
      </p:pic>
      <p:pic>
        <p:nvPicPr>
          <p:cNvPr id="102" name="Google Shape;102;p1"/>
          <p:cNvPicPr preferRelativeResize="0"/>
          <p:nvPr/>
        </p:nvPicPr>
        <p:blipFill rotWithShape="1">
          <a:blip r:embed="rId4">
            <a:alphaModFix/>
          </a:blip>
          <a:srcRect/>
          <a:stretch/>
        </p:blipFill>
        <p:spPr>
          <a:xfrm rot="5400000">
            <a:off x="15100172" y="11733998"/>
            <a:ext cx="409795" cy="394114"/>
          </a:xfrm>
          <a:prstGeom prst="rect">
            <a:avLst/>
          </a:prstGeom>
          <a:noFill/>
          <a:ln>
            <a:noFill/>
          </a:ln>
        </p:spPr>
      </p:pic>
      <p:pic>
        <p:nvPicPr>
          <p:cNvPr id="103" name="Google Shape;103;p1"/>
          <p:cNvPicPr preferRelativeResize="0"/>
          <p:nvPr/>
        </p:nvPicPr>
        <p:blipFill rotWithShape="1">
          <a:blip r:embed="rId4">
            <a:alphaModFix/>
          </a:blip>
          <a:srcRect/>
          <a:stretch/>
        </p:blipFill>
        <p:spPr>
          <a:xfrm rot="5400000">
            <a:off x="15945921" y="12579693"/>
            <a:ext cx="224092" cy="215518"/>
          </a:xfrm>
          <a:prstGeom prst="rect">
            <a:avLst/>
          </a:prstGeom>
          <a:noFill/>
          <a:ln>
            <a:noFill/>
          </a:ln>
        </p:spPr>
      </p:pic>
      <p:pic>
        <p:nvPicPr>
          <p:cNvPr id="104" name="Google Shape;104;p1"/>
          <p:cNvPicPr preferRelativeResize="0"/>
          <p:nvPr/>
        </p:nvPicPr>
        <p:blipFill rotWithShape="1">
          <a:blip r:embed="rId4">
            <a:alphaModFix/>
          </a:blip>
          <a:srcRect/>
          <a:stretch/>
        </p:blipFill>
        <p:spPr>
          <a:xfrm rot="5400000">
            <a:off x="13746157" y="11727160"/>
            <a:ext cx="355383" cy="341785"/>
          </a:xfrm>
          <a:prstGeom prst="rect">
            <a:avLst/>
          </a:prstGeom>
          <a:noFill/>
          <a:ln>
            <a:noFill/>
          </a:ln>
        </p:spPr>
      </p:pic>
      <p:pic>
        <p:nvPicPr>
          <p:cNvPr id="105" name="Google Shape;105;p1"/>
          <p:cNvPicPr preferRelativeResize="0"/>
          <p:nvPr/>
        </p:nvPicPr>
        <p:blipFill rotWithShape="1">
          <a:blip r:embed="rId4">
            <a:alphaModFix/>
          </a:blip>
          <a:srcRect/>
          <a:stretch/>
        </p:blipFill>
        <p:spPr>
          <a:xfrm rot="5400000">
            <a:off x="16014541" y="11258884"/>
            <a:ext cx="323981" cy="311585"/>
          </a:xfrm>
          <a:prstGeom prst="rect">
            <a:avLst/>
          </a:prstGeom>
          <a:noFill/>
          <a:ln>
            <a:noFill/>
          </a:ln>
        </p:spPr>
      </p:pic>
      <p:pic>
        <p:nvPicPr>
          <p:cNvPr id="106" name="Google Shape;106;p1"/>
          <p:cNvPicPr preferRelativeResize="0"/>
          <p:nvPr/>
        </p:nvPicPr>
        <p:blipFill rotWithShape="1">
          <a:blip r:embed="rId4">
            <a:alphaModFix/>
          </a:blip>
          <a:srcRect/>
          <a:stretch/>
        </p:blipFill>
        <p:spPr>
          <a:xfrm rot="5400000">
            <a:off x="19609480" y="8897904"/>
            <a:ext cx="310572" cy="298689"/>
          </a:xfrm>
          <a:prstGeom prst="rect">
            <a:avLst/>
          </a:prstGeom>
          <a:noFill/>
          <a:ln>
            <a:noFill/>
          </a:ln>
        </p:spPr>
      </p:pic>
      <p:pic>
        <p:nvPicPr>
          <p:cNvPr id="107" name="Google Shape;107;p1"/>
          <p:cNvPicPr preferRelativeResize="0"/>
          <p:nvPr/>
        </p:nvPicPr>
        <p:blipFill rotWithShape="1">
          <a:blip r:embed="rId4">
            <a:alphaModFix/>
          </a:blip>
          <a:srcRect/>
          <a:stretch/>
        </p:blipFill>
        <p:spPr>
          <a:xfrm rot="5400000">
            <a:off x="11972024" y="10352699"/>
            <a:ext cx="438976" cy="422181"/>
          </a:xfrm>
          <a:prstGeom prst="rect">
            <a:avLst/>
          </a:prstGeom>
          <a:noFill/>
          <a:ln>
            <a:noFill/>
          </a:ln>
        </p:spPr>
      </p:pic>
      <p:pic>
        <p:nvPicPr>
          <p:cNvPr id="108" name="Google Shape;108;p1"/>
          <p:cNvPicPr preferRelativeResize="0"/>
          <p:nvPr/>
        </p:nvPicPr>
        <p:blipFill rotWithShape="1">
          <a:blip r:embed="rId4">
            <a:alphaModFix/>
          </a:blip>
          <a:srcRect/>
          <a:stretch/>
        </p:blipFill>
        <p:spPr>
          <a:xfrm rot="5400000">
            <a:off x="13895618" y="10672213"/>
            <a:ext cx="438976" cy="422181"/>
          </a:xfrm>
          <a:prstGeom prst="rect">
            <a:avLst/>
          </a:prstGeom>
          <a:noFill/>
          <a:ln>
            <a:noFill/>
          </a:ln>
        </p:spPr>
      </p:pic>
      <p:pic>
        <p:nvPicPr>
          <p:cNvPr id="109" name="Google Shape;109;p1"/>
          <p:cNvPicPr preferRelativeResize="0"/>
          <p:nvPr/>
        </p:nvPicPr>
        <p:blipFill rotWithShape="1">
          <a:blip r:embed="rId4">
            <a:alphaModFix/>
          </a:blip>
          <a:srcRect/>
          <a:stretch/>
        </p:blipFill>
        <p:spPr>
          <a:xfrm rot="5400000">
            <a:off x="18291586" y="9913076"/>
            <a:ext cx="355470" cy="341869"/>
          </a:xfrm>
          <a:prstGeom prst="rect">
            <a:avLst/>
          </a:prstGeom>
          <a:noFill/>
          <a:ln>
            <a:noFill/>
          </a:ln>
        </p:spPr>
      </p:pic>
      <p:grpSp>
        <p:nvGrpSpPr>
          <p:cNvPr id="110" name="Google Shape;110;p1"/>
          <p:cNvGrpSpPr/>
          <p:nvPr/>
        </p:nvGrpSpPr>
        <p:grpSpPr>
          <a:xfrm>
            <a:off x="0" y="8908612"/>
            <a:ext cx="18082088" cy="850995"/>
            <a:chOff x="1863864" y="8969210"/>
            <a:chExt cx="16116355" cy="794318"/>
          </a:xfrm>
        </p:grpSpPr>
        <p:cxnSp>
          <p:nvCxnSpPr>
            <p:cNvPr id="111" name="Google Shape;111;p1"/>
            <p:cNvCxnSpPr/>
            <p:nvPr/>
          </p:nvCxnSpPr>
          <p:spPr>
            <a:xfrm rot="7003">
              <a:off x="1863873" y="8985625"/>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112" name="Google Shape;112;p1"/>
            <p:cNvSpPr txBox="1"/>
            <p:nvPr/>
          </p:nvSpPr>
          <p:spPr>
            <a:xfrm>
              <a:off x="8915897" y="902800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dirty="0">
                <a:solidFill>
                  <a:srgbClr val="595959"/>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dirty="0">
                  <a:solidFill>
                    <a:srgbClr val="F2F2F2"/>
                  </a:solidFill>
                  <a:latin typeface="Montserrat" pitchFamily="2" charset="77"/>
                  <a:ea typeface="Calibri"/>
                  <a:cs typeface="Calibri"/>
                  <a:sym typeface="Calibri"/>
                </a:rPr>
                <a:t>© </a:t>
              </a:r>
              <a:r>
                <a:rPr lang="en-US" sz="1600" b="0" i="0" u="none" strike="noStrike" cap="none" dirty="0" err="1">
                  <a:solidFill>
                    <a:srgbClr val="FFFFFF"/>
                  </a:solidFill>
                  <a:latin typeface="Montserrat" pitchFamily="2" charset="77"/>
                  <a:ea typeface="Calibri"/>
                  <a:cs typeface="Calibri"/>
                  <a:sym typeface="Calibri"/>
                </a:rPr>
                <a:t>NeuroAudit</a:t>
              </a:r>
              <a:r>
                <a:rPr lang="en-US" sz="1600" b="0" i="0" u="none" strike="noStrike" cap="none" dirty="0">
                  <a:solidFill>
                    <a:srgbClr val="F2F2F2"/>
                  </a:solidFill>
                  <a:latin typeface="Montserrat" pitchFamily="2" charset="77"/>
                  <a:ea typeface="Calibri"/>
                  <a:cs typeface="Calibri"/>
                  <a:sym typeface="Calibri"/>
                </a:rPr>
                <a:t> 202</a:t>
              </a:r>
              <a:r>
                <a:rPr lang="he-IL" sz="1600" b="0" i="0" u="none" strike="noStrike" cap="none" dirty="0">
                  <a:solidFill>
                    <a:srgbClr val="F2F2F2"/>
                  </a:solidFill>
                  <a:latin typeface="Montserrat" pitchFamily="2" charset="77"/>
                  <a:ea typeface="Calibri"/>
                  <a:cs typeface="Calibri"/>
                  <a:sym typeface="Calibri"/>
                </a:rPr>
                <a:t>2</a:t>
              </a:r>
              <a:r>
                <a:rPr lang="en-US" sz="1600" b="0" i="0" u="none" strike="noStrike" cap="none" dirty="0">
                  <a:solidFill>
                    <a:srgbClr val="F2F2F2"/>
                  </a:solidFill>
                  <a:latin typeface="Montserrat" pitchFamily="2" charset="77"/>
                  <a:ea typeface="Calibri"/>
                  <a:cs typeface="Calibri"/>
                  <a:sym typeface="Calibri"/>
                </a:rPr>
                <a:t> </a:t>
              </a:r>
              <a:endParaRPr sz="1600" b="0" i="1" u="none" strike="noStrike" cap="none" dirty="0">
                <a:solidFill>
                  <a:srgbClr val="F2F2F2"/>
                </a:solidFill>
                <a:latin typeface="Montserrat" pitchFamily="2" charset="77"/>
                <a:ea typeface="Calibri"/>
                <a:cs typeface="Calibri"/>
                <a:sym typeface="Calibri"/>
              </a:endParaRPr>
            </a:p>
          </p:txBody>
        </p:sp>
      </p:grpSp>
      <p:grpSp>
        <p:nvGrpSpPr>
          <p:cNvPr id="113" name="Google Shape;113;p1"/>
          <p:cNvGrpSpPr/>
          <p:nvPr/>
        </p:nvGrpSpPr>
        <p:grpSpPr>
          <a:xfrm>
            <a:off x="6800428" y="3070049"/>
            <a:ext cx="11204349" cy="3115489"/>
            <a:chOff x="8359205" y="2759741"/>
            <a:chExt cx="9986306" cy="2907996"/>
          </a:xfrm>
        </p:grpSpPr>
        <p:sp>
          <p:nvSpPr>
            <p:cNvPr id="114" name="Google Shape;114;p1"/>
            <p:cNvSpPr txBox="1"/>
            <p:nvPr/>
          </p:nvSpPr>
          <p:spPr>
            <a:xfrm>
              <a:off x="8712797" y="4571456"/>
              <a:ext cx="7154671" cy="68946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b="0" i="0" u="none" strike="noStrike" cap="none">
                  <a:solidFill>
                    <a:srgbClr val="FFFFFF"/>
                  </a:solidFill>
                  <a:latin typeface="Montserrat" pitchFamily="2" charset="77"/>
                  <a:ea typeface="Montserrat"/>
                  <a:cs typeface="Montserrat"/>
                  <a:sym typeface="Montserrat"/>
                </a:rPr>
                <a:t>NeuroAudit Proposal </a:t>
              </a:r>
              <a:endParaRPr>
                <a:latin typeface="Montserrat" pitchFamily="2" charset="77"/>
              </a:endParaRPr>
            </a:p>
          </p:txBody>
        </p:sp>
        <p:sp>
          <p:nvSpPr>
            <p:cNvPr id="115" name="Google Shape;115;p1"/>
            <p:cNvSpPr/>
            <p:nvPr/>
          </p:nvSpPr>
          <p:spPr>
            <a:xfrm>
              <a:off x="8359205" y="5072270"/>
              <a:ext cx="9986306" cy="595467"/>
            </a:xfrm>
            <a:prstGeom prst="rect">
              <a:avLst/>
            </a:prstGeom>
            <a:noFill/>
            <a:ln>
              <a:noFill/>
            </a:ln>
          </p:spPr>
          <p:txBody>
            <a:bodyPr spcFirstLastPara="1" wrap="square" lIns="91425" tIns="45700" rIns="91425" bIns="45700" anchor="t" anchorCtr="0">
              <a:spAutoFit/>
            </a:bodyPr>
            <a:lstStyle/>
            <a:p>
              <a:pPr marL="0" marR="0" lvl="0" indent="349200" algn="l" rtl="0">
                <a:lnSpc>
                  <a:spcPct val="196944"/>
                </a:lnSpc>
                <a:spcBef>
                  <a:spcPts val="0"/>
                </a:spcBef>
                <a:spcAft>
                  <a:spcPts val="0"/>
                </a:spcAft>
                <a:buNone/>
              </a:pPr>
              <a:r>
                <a:rPr lang="en-US" sz="1800">
                  <a:solidFill>
                    <a:srgbClr val="FFFF00"/>
                  </a:solidFill>
                  <a:latin typeface="Montserrat" pitchFamily="2" charset="77"/>
                  <a:ea typeface="Poppins Medium"/>
                  <a:cs typeface="Poppins Medium"/>
                  <a:sym typeface="Poppins Medium"/>
                </a:rPr>
                <a:t>Intelligent Patch Driving Instant Cognitive Boost</a:t>
              </a:r>
              <a:endParaRPr sz="1800">
                <a:solidFill>
                  <a:srgbClr val="FFFF00"/>
                </a:solidFill>
                <a:latin typeface="Montserrat" pitchFamily="2" charset="77"/>
                <a:ea typeface="Poppins Medium"/>
                <a:cs typeface="Poppins Medium"/>
                <a:sym typeface="Poppins Medium"/>
              </a:endParaRPr>
            </a:p>
          </p:txBody>
        </p:sp>
        <p:pic>
          <p:nvPicPr>
            <p:cNvPr id="116" name="Google Shape;116;p1"/>
            <p:cNvPicPr preferRelativeResize="0"/>
            <p:nvPr/>
          </p:nvPicPr>
          <p:blipFill rotWithShape="1">
            <a:blip r:embed="rId5">
              <a:alphaModFix/>
            </a:blip>
            <a:srcRect/>
            <a:stretch/>
          </p:blipFill>
          <p:spPr>
            <a:xfrm>
              <a:off x="8516855" y="2759741"/>
              <a:ext cx="1703509" cy="1699019"/>
            </a:xfrm>
            <a:prstGeom prst="rect">
              <a:avLst/>
            </a:prstGeom>
            <a:noFill/>
            <a:ln>
              <a:noFill/>
            </a:ln>
          </p:spPr>
        </p:pic>
      </p:grpSp>
      <p:pic>
        <p:nvPicPr>
          <p:cNvPr id="127" name="Google Shape;127;p1"/>
          <p:cNvPicPr preferRelativeResize="0"/>
          <p:nvPr/>
        </p:nvPicPr>
        <p:blipFill rotWithShape="1">
          <a:blip r:embed="rId4">
            <a:alphaModFix/>
          </a:blip>
          <a:srcRect/>
          <a:stretch/>
        </p:blipFill>
        <p:spPr>
          <a:xfrm rot="5400000">
            <a:off x="2416235" y="4906840"/>
            <a:ext cx="296755" cy="417405"/>
          </a:xfrm>
          <a:prstGeom prst="rect">
            <a:avLst/>
          </a:prstGeom>
          <a:noFill/>
          <a:ln w="9525" cap="flat" cmpd="sng">
            <a:solidFill>
              <a:schemeClr val="lt1"/>
            </a:solidFill>
            <a:prstDash val="solid"/>
            <a:miter lim="800000"/>
            <a:headEnd type="none" w="sm" len="sm"/>
            <a:tailEnd type="none" w="sm" len="sm"/>
          </a:ln>
        </p:spPr>
      </p:pic>
      <p:pic>
        <p:nvPicPr>
          <p:cNvPr id="128" name="Google Shape;128;p1"/>
          <p:cNvPicPr preferRelativeResize="0"/>
          <p:nvPr/>
        </p:nvPicPr>
        <p:blipFill rotWithShape="1">
          <a:blip r:embed="rId4">
            <a:alphaModFix/>
          </a:blip>
          <a:srcRect/>
          <a:stretch/>
        </p:blipFill>
        <p:spPr>
          <a:xfrm rot="5400000">
            <a:off x="1999763" y="5546910"/>
            <a:ext cx="162277" cy="228256"/>
          </a:xfrm>
          <a:prstGeom prst="rect">
            <a:avLst/>
          </a:prstGeom>
          <a:noFill/>
          <a:ln w="9525" cap="flat" cmpd="sng">
            <a:solidFill>
              <a:schemeClr val="lt1"/>
            </a:solidFill>
            <a:prstDash val="solid"/>
            <a:miter lim="800000"/>
            <a:headEnd type="none" w="sm" len="sm"/>
            <a:tailEnd type="none" w="sm" len="sm"/>
          </a:ln>
        </p:spPr>
      </p:pic>
      <p:pic>
        <p:nvPicPr>
          <p:cNvPr id="129" name="Google Shape;129;p1"/>
          <p:cNvPicPr preferRelativeResize="0"/>
          <p:nvPr/>
        </p:nvPicPr>
        <p:blipFill rotWithShape="1">
          <a:blip r:embed="rId4">
            <a:alphaModFix/>
          </a:blip>
          <a:srcRect/>
          <a:stretch/>
        </p:blipFill>
        <p:spPr>
          <a:xfrm rot="5400000">
            <a:off x="2472499" y="3934416"/>
            <a:ext cx="257352" cy="361984"/>
          </a:xfrm>
          <a:prstGeom prst="rect">
            <a:avLst/>
          </a:prstGeom>
          <a:noFill/>
          <a:ln w="9525" cap="flat" cmpd="sng">
            <a:solidFill>
              <a:schemeClr val="lt1"/>
            </a:solidFill>
            <a:prstDash val="solid"/>
            <a:miter lim="800000"/>
            <a:headEnd type="none" w="sm" len="sm"/>
            <a:tailEnd type="none" w="sm" len="sm"/>
          </a:ln>
        </p:spPr>
      </p:pic>
      <p:sp>
        <p:nvSpPr>
          <p:cNvPr id="130" name="Google Shape;130;p1"/>
          <p:cNvSpPr/>
          <p:nvPr/>
        </p:nvSpPr>
        <p:spPr>
          <a:xfrm rot="5400000">
            <a:off x="2660134" y="244723"/>
            <a:ext cx="2811443" cy="4157313"/>
          </a:xfrm>
          <a:custGeom>
            <a:avLst/>
            <a:gdLst/>
            <a:ahLst/>
            <a:cxnLst/>
            <a:rect l="l" t="t" r="r" b="b"/>
            <a:pathLst>
              <a:path w="11445" h="11549" extrusionOk="0">
                <a:moveTo>
                  <a:pt x="0" y="0"/>
                </a:moveTo>
                <a:lnTo>
                  <a:pt x="9359" y="43"/>
                </a:lnTo>
                <a:cubicBezTo>
                  <a:pt x="9837" y="3365"/>
                  <a:pt x="10851" y="8264"/>
                  <a:pt x="11445" y="11549"/>
                </a:cubicBezTo>
                <a:lnTo>
                  <a:pt x="180" y="11549"/>
                </a:lnTo>
                <a:cubicBezTo>
                  <a:pt x="158" y="8823"/>
                  <a:pt x="22" y="2726"/>
                  <a:pt x="0" y="0"/>
                </a:cubicBezTo>
                <a:close/>
              </a:path>
            </a:pathLst>
          </a:custGeom>
          <a:blipFill rotWithShape="0">
            <a:blip r:embed="rId6">
              <a:alphaModFix/>
            </a:blip>
            <a:stretch>
              <a:fillRect l="-8736" t="-11732" r="-10309" b="-11732"/>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131" name="Google Shape;131;p1"/>
          <p:cNvSpPr/>
          <p:nvPr/>
        </p:nvSpPr>
        <p:spPr>
          <a:xfrm rot="5400000">
            <a:off x="2803475" y="5303727"/>
            <a:ext cx="2556000" cy="4188554"/>
          </a:xfrm>
          <a:custGeom>
            <a:avLst/>
            <a:gdLst/>
            <a:ahLst/>
            <a:cxnLst/>
            <a:rect l="l" t="t" r="r" b="b"/>
            <a:pathLst>
              <a:path w="10000" h="9962" extrusionOk="0">
                <a:moveTo>
                  <a:pt x="0" y="106"/>
                </a:moveTo>
                <a:lnTo>
                  <a:pt x="10000" y="0"/>
                </a:lnTo>
                <a:cubicBezTo>
                  <a:pt x="10011" y="3086"/>
                  <a:pt x="9886" y="6849"/>
                  <a:pt x="9897" y="9935"/>
                </a:cubicBezTo>
                <a:lnTo>
                  <a:pt x="1794" y="9962"/>
                </a:lnTo>
                <a:lnTo>
                  <a:pt x="0" y="106"/>
                </a:lnTo>
                <a:close/>
              </a:path>
            </a:pathLst>
          </a:custGeom>
          <a:blipFill rotWithShape="0">
            <a:blip r:embed="rId7">
              <a:alphaModFix/>
            </a:blip>
            <a:stretch>
              <a:fillRect l="-3009" t="-9402" r="-5142" b="-12809"/>
            </a:stretch>
          </a:blip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Font typeface="Arial"/>
              <a:buNone/>
            </a:pPr>
            <a:endParaRPr sz="1800">
              <a:solidFill>
                <a:schemeClr val="lt1"/>
              </a:solidFill>
              <a:latin typeface="Montserrat" pitchFamily="2" charset="77"/>
              <a:ea typeface="Calibri"/>
              <a:cs typeface="Calibri"/>
              <a:sym typeface="Calibri"/>
            </a:endParaRPr>
          </a:p>
        </p:txBody>
      </p:sp>
      <p:sp>
        <p:nvSpPr>
          <p:cNvPr id="132" name="Google Shape;132;p1"/>
          <p:cNvSpPr/>
          <p:nvPr/>
        </p:nvSpPr>
        <p:spPr>
          <a:xfrm rot="5400000" flipH="1">
            <a:off x="2454729" y="2801929"/>
            <a:ext cx="3191537" cy="4204856"/>
          </a:xfrm>
          <a:custGeom>
            <a:avLst/>
            <a:gdLst/>
            <a:ahLst/>
            <a:cxnLst/>
            <a:rect l="l" t="t" r="r" b="b"/>
            <a:pathLst>
              <a:path w="9970" h="10069" extrusionOk="0">
                <a:moveTo>
                  <a:pt x="0" y="10044"/>
                </a:moveTo>
                <a:lnTo>
                  <a:pt x="1593" y="14"/>
                </a:lnTo>
                <a:lnTo>
                  <a:pt x="9970" y="0"/>
                </a:lnTo>
                <a:lnTo>
                  <a:pt x="8395" y="10069"/>
                </a:lnTo>
                <a:lnTo>
                  <a:pt x="0" y="10044"/>
                </a:lnTo>
                <a:close/>
              </a:path>
            </a:pathLst>
          </a:custGeom>
          <a:blipFill rotWithShape="0">
            <a:blip r:embed="rId8">
              <a:alphaModFix/>
            </a:blip>
            <a:stretch>
              <a:fillRect l="-16953" t="-5588" r="-12950" b="-5587"/>
            </a:stretch>
          </a:blip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Font typeface="Arial"/>
              <a:buNone/>
            </a:pPr>
            <a:endParaRPr sz="1800">
              <a:solidFill>
                <a:schemeClr val="lt1"/>
              </a:solidFill>
              <a:latin typeface="Montserrat" pitchFamily="2" charset="77"/>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2"/>
        <p:cNvGrpSpPr/>
        <p:nvPr/>
      </p:nvGrpSpPr>
      <p:grpSpPr>
        <a:xfrm>
          <a:off x="0" y="0"/>
          <a:ext cx="0" cy="0"/>
          <a:chOff x="0" y="0"/>
          <a:chExt cx="0" cy="0"/>
        </a:xfrm>
      </p:grpSpPr>
      <p:pic>
        <p:nvPicPr>
          <p:cNvPr id="383" name="Google Shape;383;p9"/>
          <p:cNvPicPr preferRelativeResize="0"/>
          <p:nvPr/>
        </p:nvPicPr>
        <p:blipFill rotWithShape="1">
          <a:blip r:embed="rId3">
            <a:alphaModFix/>
          </a:blip>
          <a:srcRect t="5664" b="5664"/>
          <a:stretch/>
        </p:blipFill>
        <p:spPr>
          <a:xfrm>
            <a:off x="0" y="1"/>
            <a:ext cx="18288000" cy="6908150"/>
          </a:xfrm>
          <a:prstGeom prst="rect">
            <a:avLst/>
          </a:prstGeom>
          <a:noFill/>
          <a:ln>
            <a:noFill/>
          </a:ln>
        </p:spPr>
      </p:pic>
      <p:sp>
        <p:nvSpPr>
          <p:cNvPr id="384" name="Google Shape;384;p9"/>
          <p:cNvSpPr/>
          <p:nvPr/>
        </p:nvSpPr>
        <p:spPr>
          <a:xfrm>
            <a:off x="15252160" y="8268890"/>
            <a:ext cx="2593181" cy="3929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endParaRPr sz="2250">
              <a:solidFill>
                <a:srgbClr val="F2F2F2"/>
              </a:solidFill>
              <a:latin typeface="Montserrat" pitchFamily="2" charset="77"/>
              <a:ea typeface="Verdana"/>
              <a:cs typeface="Verdana"/>
              <a:sym typeface="Verdana"/>
            </a:endParaRPr>
          </a:p>
        </p:txBody>
      </p:sp>
      <p:pic>
        <p:nvPicPr>
          <p:cNvPr id="385" name="Google Shape;385;p9"/>
          <p:cNvPicPr preferRelativeResize="0"/>
          <p:nvPr/>
        </p:nvPicPr>
        <p:blipFill rotWithShape="1">
          <a:blip r:embed="rId4">
            <a:alphaModFix/>
          </a:blip>
          <a:srcRect/>
          <a:stretch/>
        </p:blipFill>
        <p:spPr>
          <a:xfrm>
            <a:off x="1452020" y="4136479"/>
            <a:ext cx="6749182" cy="4525414"/>
          </a:xfrm>
          <a:prstGeom prst="rect">
            <a:avLst/>
          </a:prstGeom>
          <a:noFill/>
          <a:ln>
            <a:noFill/>
          </a:ln>
          <a:effectLst>
            <a:outerShdw blurRad="88900" sx="103000" sy="103000" algn="ctr" rotWithShape="0">
              <a:srgbClr val="7F7F7F">
                <a:alpha val="61568"/>
              </a:srgbClr>
            </a:outerShdw>
          </a:effectLst>
        </p:spPr>
      </p:pic>
      <p:cxnSp>
        <p:nvCxnSpPr>
          <p:cNvPr id="386" name="Google Shape;386;p9"/>
          <p:cNvCxnSpPr/>
          <p:nvPr/>
        </p:nvCxnSpPr>
        <p:spPr>
          <a:xfrm>
            <a:off x="650683" y="2742990"/>
            <a:ext cx="17194658" cy="0"/>
          </a:xfrm>
          <a:prstGeom prst="straightConnector1">
            <a:avLst/>
          </a:prstGeom>
          <a:noFill/>
          <a:ln w="9525" cap="flat" cmpd="sng">
            <a:solidFill>
              <a:srgbClr val="002060">
                <a:alpha val="60392"/>
              </a:srgbClr>
            </a:solidFill>
            <a:prstDash val="solid"/>
            <a:round/>
            <a:headEnd type="none" w="sm" len="sm"/>
            <a:tailEnd type="none" w="sm" len="sm"/>
          </a:ln>
        </p:spPr>
      </p:cxnSp>
      <p:sp>
        <p:nvSpPr>
          <p:cNvPr id="387" name="Google Shape;387;p9"/>
          <p:cNvSpPr/>
          <p:nvPr/>
        </p:nvSpPr>
        <p:spPr>
          <a:xfrm>
            <a:off x="671040" y="1982990"/>
            <a:ext cx="13875809" cy="1431100"/>
          </a:xfrm>
          <a:prstGeom prst="rect">
            <a:avLst/>
          </a:prstGeom>
          <a:noFill/>
          <a:ln>
            <a:noFill/>
          </a:ln>
        </p:spPr>
        <p:txBody>
          <a:bodyPr spcFirstLastPara="1" wrap="square" lIns="137125" tIns="68550" rIns="137125" bIns="68550" anchor="t" anchorCtr="0">
            <a:spAutoFit/>
          </a:bodyPr>
          <a:lstStyle/>
          <a:p>
            <a:pPr marL="0" marR="0" lvl="0" indent="0" algn="l" rtl="0">
              <a:lnSpc>
                <a:spcPct val="200000"/>
              </a:lnSpc>
              <a:spcBef>
                <a:spcPts val="0"/>
              </a:spcBef>
              <a:spcAft>
                <a:spcPts val="0"/>
              </a:spcAft>
              <a:buNone/>
            </a:pPr>
            <a:r>
              <a:rPr lang="en-US" sz="4200">
                <a:solidFill>
                  <a:srgbClr val="F2F2F2"/>
                </a:solidFill>
                <a:latin typeface="Montserrat" pitchFamily="2" charset="77"/>
                <a:ea typeface="Montserrat SemiBold"/>
                <a:cs typeface="Montserrat SemiBold"/>
                <a:sym typeface="Montserrat SemiBold"/>
              </a:rPr>
              <a:t>Supporting Clinical and Publications</a:t>
            </a:r>
            <a:endParaRPr sz="4200">
              <a:solidFill>
                <a:srgbClr val="F2F2F2"/>
              </a:solidFill>
              <a:latin typeface="Montserrat" pitchFamily="2" charset="77"/>
              <a:ea typeface="Calibri"/>
              <a:cs typeface="Calibri"/>
              <a:sym typeface="Calibri"/>
            </a:endParaRPr>
          </a:p>
        </p:txBody>
      </p:sp>
      <p:grpSp>
        <p:nvGrpSpPr>
          <p:cNvPr id="388" name="Google Shape;388;p9"/>
          <p:cNvGrpSpPr/>
          <p:nvPr/>
        </p:nvGrpSpPr>
        <p:grpSpPr>
          <a:xfrm>
            <a:off x="803230" y="9303964"/>
            <a:ext cx="16116355" cy="793541"/>
            <a:chOff x="891103" y="9306957"/>
            <a:chExt cx="16116355" cy="793541"/>
          </a:xfrm>
        </p:grpSpPr>
        <p:cxnSp>
          <p:nvCxnSpPr>
            <p:cNvPr id="389" name="Google Shape;389;p9"/>
            <p:cNvCxnSpPr/>
            <p:nvPr/>
          </p:nvCxnSpPr>
          <p:spPr>
            <a:xfrm rot="7003">
              <a:off x="891112" y="9323372"/>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390" name="Google Shape;390;p9"/>
            <p:cNvSpPr txBox="1"/>
            <p:nvPr/>
          </p:nvSpPr>
          <p:spPr>
            <a:xfrm>
              <a:off x="7620000" y="936497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a:solidFill>
                  <a:srgbClr val="F2F2F2"/>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a:solidFill>
                    <a:srgbClr val="F2F2F2"/>
                  </a:solidFill>
                  <a:latin typeface="Montserrat" pitchFamily="2" charset="77"/>
                  <a:ea typeface="Calibri"/>
                  <a:cs typeface="Calibri"/>
                  <a:sym typeface="Calibri"/>
                </a:rPr>
                <a:t>© </a:t>
              </a:r>
              <a:r>
                <a:rPr lang="en-US" sz="1600">
                  <a:solidFill>
                    <a:srgbClr val="F2F2F2"/>
                  </a:solidFill>
                  <a:latin typeface="Montserrat" pitchFamily="2" charset="77"/>
                  <a:ea typeface="Calibri"/>
                  <a:cs typeface="Calibri"/>
                  <a:sym typeface="Calibri"/>
                </a:rPr>
                <a:t>NeuroAudit</a:t>
              </a:r>
              <a:r>
                <a:rPr lang="en-US" sz="1600" b="0" i="0" u="none" strike="noStrike" cap="none">
                  <a:solidFill>
                    <a:srgbClr val="F2F2F2"/>
                  </a:solidFill>
                  <a:latin typeface="Montserrat" pitchFamily="2" charset="77"/>
                  <a:ea typeface="Calibri"/>
                  <a:cs typeface="Calibri"/>
                  <a:sym typeface="Calibri"/>
                </a:rPr>
                <a:t> 2020 </a:t>
              </a:r>
              <a:endParaRPr sz="1600" b="0" i="1" u="none" strike="noStrike" cap="none">
                <a:solidFill>
                  <a:srgbClr val="F2F2F2"/>
                </a:solidFill>
                <a:latin typeface="Montserrat" pitchFamily="2" charset="77"/>
                <a:ea typeface="Calibri"/>
                <a:cs typeface="Calibri"/>
                <a:sym typeface="Calibri"/>
              </a:endParaRPr>
            </a:p>
          </p:txBody>
        </p:sp>
      </p:grpSp>
      <p:pic>
        <p:nvPicPr>
          <p:cNvPr id="391" name="Google Shape;391;p9"/>
          <p:cNvPicPr preferRelativeResize="0"/>
          <p:nvPr/>
        </p:nvPicPr>
        <p:blipFill rotWithShape="1">
          <a:blip r:embed="rId5">
            <a:alphaModFix/>
          </a:blip>
          <a:srcRect/>
          <a:stretch/>
        </p:blipFill>
        <p:spPr>
          <a:xfrm>
            <a:off x="0" y="151909"/>
            <a:ext cx="2904041" cy="2225548"/>
          </a:xfrm>
          <a:prstGeom prst="rect">
            <a:avLst/>
          </a:prstGeom>
          <a:blipFill rotWithShape="1">
            <a:blip r:embed="rId6">
              <a:alphaModFix/>
            </a:blip>
            <a:stretch>
              <a:fillRect/>
            </a:stretch>
          </a:blipFill>
          <a:ln>
            <a:noFill/>
          </a:ln>
        </p:spPr>
      </p:pic>
      <p:sp>
        <p:nvSpPr>
          <p:cNvPr id="392" name="Google Shape;392;p9"/>
          <p:cNvSpPr/>
          <p:nvPr/>
        </p:nvSpPr>
        <p:spPr>
          <a:xfrm>
            <a:off x="781381" y="3102157"/>
            <a:ext cx="11330987" cy="461624"/>
          </a:xfrm>
          <a:prstGeom prst="rect">
            <a:avLst/>
          </a:prstGeom>
          <a:noFill/>
          <a:ln>
            <a:noFill/>
          </a:ln>
        </p:spPr>
        <p:txBody>
          <a:bodyPr spcFirstLastPara="1" wrap="square" lIns="91425" tIns="45700" rIns="91425" bIns="45700" anchor="t" anchorCtr="0">
            <a:spAutoFit/>
          </a:bodyPr>
          <a:lstStyle/>
          <a:p>
            <a:pPr rtl="1"/>
            <a:r>
              <a:rPr lang="en-US" sz="2400" dirty="0">
                <a:solidFill>
                  <a:srgbClr val="FFFF00"/>
                </a:solidFill>
                <a:latin typeface="Montserrat" pitchFamily="2" charset="77"/>
                <a:cs typeface="Poppins Medium"/>
                <a:sym typeface="Poppins Medium"/>
              </a:rPr>
              <a:t>Publications based on Ultrasound Neurostimulation</a:t>
            </a:r>
            <a:endParaRPr sz="2400" dirty="0">
              <a:solidFill>
                <a:srgbClr val="FFFF00"/>
              </a:solidFill>
              <a:latin typeface="Montserrat" pitchFamily="2" charset="77"/>
              <a:cs typeface="Poppins Medium"/>
              <a:sym typeface="Poppins Medium"/>
            </a:endParaRPr>
          </a:p>
        </p:txBody>
      </p:sp>
      <p:pic>
        <p:nvPicPr>
          <p:cNvPr id="393" name="Google Shape;393;p9" descr="Diagram&#10;&#10;Description automatically generated"/>
          <p:cNvPicPr preferRelativeResize="0"/>
          <p:nvPr/>
        </p:nvPicPr>
        <p:blipFill rotWithShape="1">
          <a:blip r:embed="rId7">
            <a:alphaModFix/>
          </a:blip>
          <a:srcRect/>
          <a:stretch/>
        </p:blipFill>
        <p:spPr>
          <a:xfrm>
            <a:off x="7730868" y="4136480"/>
            <a:ext cx="4381500" cy="4522190"/>
          </a:xfrm>
          <a:prstGeom prst="rect">
            <a:avLst/>
          </a:prstGeom>
          <a:noFill/>
          <a:ln>
            <a:noFill/>
          </a:ln>
        </p:spPr>
      </p:pic>
      <p:pic>
        <p:nvPicPr>
          <p:cNvPr id="394" name="Google Shape;394;p9"/>
          <p:cNvPicPr preferRelativeResize="0"/>
          <p:nvPr/>
        </p:nvPicPr>
        <p:blipFill rotWithShape="1">
          <a:blip r:embed="rId8">
            <a:alphaModFix/>
          </a:blip>
          <a:srcRect/>
          <a:stretch/>
        </p:blipFill>
        <p:spPr>
          <a:xfrm>
            <a:off x="12481676" y="1982990"/>
            <a:ext cx="5276777" cy="6675680"/>
          </a:xfrm>
          <a:prstGeom prst="rect">
            <a:avLst/>
          </a:prstGeom>
          <a:noFill/>
          <a:ln>
            <a:noFill/>
          </a:ln>
          <a:effectLst>
            <a:outerShdw blurRad="88900" sx="103000" sy="103000" algn="ctr" rotWithShape="0">
              <a:srgbClr val="7F7F7F">
                <a:alpha val="61568"/>
              </a:srgbClr>
            </a:outerShdw>
          </a:effectLst>
        </p:spPr>
      </p:pic>
      <p:grpSp>
        <p:nvGrpSpPr>
          <p:cNvPr id="3" name="Group 2">
            <a:extLst>
              <a:ext uri="{FF2B5EF4-FFF2-40B4-BE49-F238E27FC236}">
                <a16:creationId xmlns:a16="http://schemas.microsoft.com/office/drawing/2014/main" id="{C382FAC9-2E6F-E8AC-27B3-1A2D7F0CF3D7}"/>
              </a:ext>
            </a:extLst>
          </p:cNvPr>
          <p:cNvGrpSpPr/>
          <p:nvPr/>
        </p:nvGrpSpPr>
        <p:grpSpPr>
          <a:xfrm>
            <a:off x="526017" y="2247444"/>
            <a:ext cx="13685949" cy="7830695"/>
            <a:chOff x="526017" y="2247444"/>
            <a:chExt cx="13685949" cy="7830695"/>
          </a:xfrm>
        </p:grpSpPr>
        <p:pic>
          <p:nvPicPr>
            <p:cNvPr id="395" name="Google Shape;395;p9" descr="Graphical user interface, text, application, email&#10;&#10;Description automatically generated"/>
            <p:cNvPicPr preferRelativeResize="0"/>
            <p:nvPr/>
          </p:nvPicPr>
          <p:blipFill rotWithShape="1">
            <a:blip r:embed="rId9">
              <a:alphaModFix/>
            </a:blip>
            <a:srcRect/>
            <a:stretch/>
          </p:blipFill>
          <p:spPr>
            <a:xfrm>
              <a:off x="526017" y="2247444"/>
              <a:ext cx="13685949" cy="7830695"/>
            </a:xfrm>
            <a:prstGeom prst="rect">
              <a:avLst/>
            </a:prstGeom>
            <a:noFill/>
            <a:ln>
              <a:noFill/>
            </a:ln>
          </p:spPr>
        </p:pic>
        <p:sp>
          <p:nvSpPr>
            <p:cNvPr id="2" name="Rectangle 1">
              <a:extLst>
                <a:ext uri="{FF2B5EF4-FFF2-40B4-BE49-F238E27FC236}">
                  <a16:creationId xmlns:a16="http://schemas.microsoft.com/office/drawing/2014/main" id="{498DB18A-0053-AA15-43EE-E167EB37A4F8}"/>
                </a:ext>
              </a:extLst>
            </p:cNvPr>
            <p:cNvSpPr/>
            <p:nvPr/>
          </p:nvSpPr>
          <p:spPr>
            <a:xfrm>
              <a:off x="781381" y="7694423"/>
              <a:ext cx="9819374" cy="798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latin typeface="Montserrat" pitchFamily="2" charset="77"/>
              </a:endParaRPr>
            </a:p>
          </p:txBody>
        </p:sp>
      </p:grpSp>
      <p:pic>
        <p:nvPicPr>
          <p:cNvPr id="396" name="Google Shape;396;p9" descr="Graphical user interface&#10;&#10;Description automatically generated"/>
          <p:cNvPicPr preferRelativeResize="0"/>
          <p:nvPr/>
        </p:nvPicPr>
        <p:blipFill rotWithShape="1">
          <a:blip r:embed="rId10">
            <a:alphaModFix/>
          </a:blip>
          <a:srcRect l="3472" t="-1" r="4637" b="1279"/>
          <a:stretch/>
        </p:blipFill>
        <p:spPr>
          <a:xfrm>
            <a:off x="11328318" y="189133"/>
            <a:ext cx="6372000" cy="8640000"/>
          </a:xfrm>
          <a:prstGeom prst="rect">
            <a:avLst/>
          </a:prstGeom>
          <a:solidFill>
            <a:srgbClr val="9B8A54"/>
          </a:solidFill>
          <a:ln w="9525" cap="flat" cmpd="sng">
            <a:solidFill>
              <a:srgbClr val="D8D8D8"/>
            </a:solidFill>
            <a:prstDash val="solid"/>
            <a:round/>
            <a:headEnd type="none" w="sm" len="sm"/>
            <a:tailEnd type="none" w="sm" len="sm"/>
          </a:ln>
        </p:spPr>
      </p:pic>
    </p:spTree>
    <p:extLst>
      <p:ext uri="{BB962C8B-B14F-4D97-AF65-F5344CB8AC3E}">
        <p14:creationId xmlns:p14="http://schemas.microsoft.com/office/powerpoint/2010/main" val="16250058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6"/>
                                        </p:tgtEl>
                                        <p:attrNameLst>
                                          <p:attrName>style.visibility</p:attrName>
                                        </p:attrNameLst>
                                      </p:cBhvr>
                                      <p:to>
                                        <p:strVal val="visible"/>
                                      </p:to>
                                    </p:set>
                                    <p:animEffect transition="in" filter="fade">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1"/>
        <p:cNvGrpSpPr/>
        <p:nvPr/>
      </p:nvGrpSpPr>
      <p:grpSpPr>
        <a:xfrm>
          <a:off x="0" y="0"/>
          <a:ext cx="0" cy="0"/>
          <a:chOff x="0" y="0"/>
          <a:chExt cx="0" cy="0"/>
        </a:xfrm>
      </p:grpSpPr>
      <p:pic>
        <p:nvPicPr>
          <p:cNvPr id="402" name="Google Shape;402;p10"/>
          <p:cNvPicPr preferRelativeResize="0"/>
          <p:nvPr/>
        </p:nvPicPr>
        <p:blipFill rotWithShape="1">
          <a:blip r:embed="rId3">
            <a:alphaModFix/>
          </a:blip>
          <a:srcRect t="5664" b="5664"/>
          <a:stretch/>
        </p:blipFill>
        <p:spPr>
          <a:xfrm>
            <a:off x="0" y="440511"/>
            <a:ext cx="18349372" cy="6931333"/>
          </a:xfrm>
          <a:prstGeom prst="rect">
            <a:avLst/>
          </a:prstGeom>
          <a:noFill/>
          <a:ln>
            <a:noFill/>
          </a:ln>
        </p:spPr>
      </p:pic>
      <p:sp>
        <p:nvSpPr>
          <p:cNvPr id="403" name="Google Shape;403;p10"/>
          <p:cNvSpPr/>
          <p:nvPr/>
        </p:nvSpPr>
        <p:spPr>
          <a:xfrm>
            <a:off x="15252160" y="8268890"/>
            <a:ext cx="2593181" cy="3929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endParaRPr sz="2250">
              <a:solidFill>
                <a:schemeClr val="lt1"/>
              </a:solidFill>
              <a:latin typeface="Montserrat" pitchFamily="2" charset="77"/>
              <a:ea typeface="Verdana"/>
              <a:cs typeface="Verdana"/>
              <a:sym typeface="Verdana"/>
            </a:endParaRPr>
          </a:p>
        </p:txBody>
      </p:sp>
      <p:pic>
        <p:nvPicPr>
          <p:cNvPr id="404" name="Google Shape;404;p10" descr="Text&#10;&#10;Description automatically generated"/>
          <p:cNvPicPr preferRelativeResize="0"/>
          <p:nvPr/>
        </p:nvPicPr>
        <p:blipFill rotWithShape="1">
          <a:blip r:embed="rId4">
            <a:alphaModFix/>
          </a:blip>
          <a:srcRect/>
          <a:stretch/>
        </p:blipFill>
        <p:spPr>
          <a:xfrm>
            <a:off x="3548004" y="6434775"/>
            <a:ext cx="1898099" cy="2105291"/>
          </a:xfrm>
          <a:prstGeom prst="rect">
            <a:avLst/>
          </a:prstGeom>
          <a:noFill/>
          <a:ln>
            <a:noFill/>
          </a:ln>
        </p:spPr>
      </p:pic>
      <p:pic>
        <p:nvPicPr>
          <p:cNvPr id="405" name="Google Shape;405;p10" descr="Text&#10;&#10;Description automatically generated"/>
          <p:cNvPicPr preferRelativeResize="0"/>
          <p:nvPr/>
        </p:nvPicPr>
        <p:blipFill rotWithShape="1">
          <a:blip r:embed="rId5">
            <a:alphaModFix/>
          </a:blip>
          <a:srcRect l="-38" t="8200" r="3481" b="-333"/>
          <a:stretch/>
        </p:blipFill>
        <p:spPr>
          <a:xfrm>
            <a:off x="1116000" y="3888000"/>
            <a:ext cx="2376000" cy="2520000"/>
          </a:xfrm>
          <a:prstGeom prst="rect">
            <a:avLst/>
          </a:prstGeom>
          <a:noFill/>
          <a:ln>
            <a:noFill/>
          </a:ln>
        </p:spPr>
      </p:pic>
      <p:pic>
        <p:nvPicPr>
          <p:cNvPr id="406" name="Google Shape;406;p10"/>
          <p:cNvPicPr preferRelativeResize="0"/>
          <p:nvPr/>
        </p:nvPicPr>
        <p:blipFill rotWithShape="1">
          <a:blip r:embed="rId6">
            <a:alphaModFix/>
          </a:blip>
          <a:srcRect/>
          <a:stretch/>
        </p:blipFill>
        <p:spPr>
          <a:xfrm>
            <a:off x="6747321" y="3906177"/>
            <a:ext cx="2334966" cy="2588710"/>
          </a:xfrm>
          <a:prstGeom prst="rect">
            <a:avLst/>
          </a:prstGeom>
          <a:noFill/>
          <a:ln>
            <a:noFill/>
          </a:ln>
        </p:spPr>
      </p:pic>
      <p:grpSp>
        <p:nvGrpSpPr>
          <p:cNvPr id="407" name="Google Shape;407;p10"/>
          <p:cNvGrpSpPr/>
          <p:nvPr/>
        </p:nvGrpSpPr>
        <p:grpSpPr>
          <a:xfrm>
            <a:off x="549685" y="2889971"/>
            <a:ext cx="5640269" cy="761686"/>
            <a:chOff x="13996" y="2872566"/>
            <a:chExt cx="5640269" cy="761686"/>
          </a:xfrm>
        </p:grpSpPr>
        <p:sp>
          <p:nvSpPr>
            <p:cNvPr id="408" name="Google Shape;408;p10"/>
            <p:cNvSpPr/>
            <p:nvPr/>
          </p:nvSpPr>
          <p:spPr>
            <a:xfrm>
              <a:off x="202191" y="3016162"/>
              <a:ext cx="5452074" cy="521336"/>
            </a:xfrm>
            <a:prstGeom prst="roundRect">
              <a:avLst>
                <a:gd name="adj" fmla="val 16667"/>
              </a:avLst>
            </a:prstGeom>
            <a:solidFill>
              <a:srgbClr val="7F7F7F"/>
            </a:solidFill>
            <a:ln>
              <a:noFill/>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409" name="Google Shape;409;p10"/>
            <p:cNvSpPr/>
            <p:nvPr/>
          </p:nvSpPr>
          <p:spPr>
            <a:xfrm>
              <a:off x="13996" y="2872566"/>
              <a:ext cx="3023069" cy="761686"/>
            </a:xfrm>
            <a:prstGeom prst="rect">
              <a:avLst/>
            </a:prstGeom>
            <a:noFill/>
            <a:ln>
              <a:noFill/>
            </a:ln>
          </p:spPr>
          <p:txBody>
            <a:bodyPr spcFirstLastPara="1" wrap="square" lIns="137125" tIns="68550" rIns="137125" bIns="68550" anchor="t" anchorCtr="0">
              <a:spAutoFit/>
            </a:bodyPr>
            <a:lstStyle/>
            <a:p>
              <a:pPr marL="0" marR="0" lvl="0" indent="0" algn="l" rtl="0">
                <a:lnSpc>
                  <a:spcPct val="150000"/>
                </a:lnSpc>
                <a:spcBef>
                  <a:spcPts val="0"/>
                </a:spcBef>
                <a:spcAft>
                  <a:spcPts val="0"/>
                </a:spcAft>
                <a:buNone/>
              </a:pPr>
              <a:r>
                <a:rPr lang="en-US" sz="2700">
                  <a:solidFill>
                    <a:schemeClr val="dk1"/>
                  </a:solidFill>
                  <a:latin typeface="Montserrat" pitchFamily="2" charset="77"/>
                  <a:ea typeface="Calibri"/>
                  <a:cs typeface="Calibri"/>
                  <a:sym typeface="Calibri"/>
                </a:rPr>
                <a:t>     </a:t>
              </a:r>
              <a:r>
                <a:rPr lang="en-US" sz="2700">
                  <a:solidFill>
                    <a:schemeClr val="lt1"/>
                  </a:solidFill>
                  <a:latin typeface="Montserrat" pitchFamily="2" charset="77"/>
                  <a:ea typeface="Calibri"/>
                  <a:cs typeface="Calibri"/>
                  <a:sym typeface="Calibri"/>
                </a:rPr>
                <a:t>Global</a:t>
              </a:r>
              <a:endParaRPr sz="2700">
                <a:solidFill>
                  <a:schemeClr val="dk1"/>
                </a:solidFill>
                <a:latin typeface="Montserrat" pitchFamily="2" charset="77"/>
                <a:ea typeface="Calibri"/>
                <a:cs typeface="Calibri"/>
                <a:sym typeface="Calibri"/>
              </a:endParaRPr>
            </a:p>
          </p:txBody>
        </p:sp>
      </p:grpSp>
      <p:grpSp>
        <p:nvGrpSpPr>
          <p:cNvPr id="410" name="Google Shape;410;p10"/>
          <p:cNvGrpSpPr/>
          <p:nvPr/>
        </p:nvGrpSpPr>
        <p:grpSpPr>
          <a:xfrm>
            <a:off x="6392649" y="2866719"/>
            <a:ext cx="5572226" cy="761686"/>
            <a:chOff x="6392649" y="2866719"/>
            <a:chExt cx="5572226" cy="761686"/>
          </a:xfrm>
        </p:grpSpPr>
        <p:sp>
          <p:nvSpPr>
            <p:cNvPr id="411" name="Google Shape;411;p10"/>
            <p:cNvSpPr/>
            <p:nvPr/>
          </p:nvSpPr>
          <p:spPr>
            <a:xfrm>
              <a:off x="6392649" y="3026377"/>
              <a:ext cx="5572226" cy="511121"/>
            </a:xfrm>
            <a:prstGeom prst="roundRect">
              <a:avLst>
                <a:gd name="adj" fmla="val 16667"/>
              </a:avLst>
            </a:prstGeom>
            <a:solidFill>
              <a:srgbClr val="7F7F7F"/>
            </a:solidFill>
            <a:ln>
              <a:noFill/>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412" name="Google Shape;412;p10"/>
            <p:cNvSpPr/>
            <p:nvPr/>
          </p:nvSpPr>
          <p:spPr>
            <a:xfrm>
              <a:off x="6427313" y="2866719"/>
              <a:ext cx="3689042" cy="761686"/>
            </a:xfrm>
            <a:prstGeom prst="rect">
              <a:avLst/>
            </a:prstGeom>
            <a:noFill/>
            <a:ln>
              <a:noFill/>
            </a:ln>
          </p:spPr>
          <p:txBody>
            <a:bodyPr spcFirstLastPara="1" wrap="square" lIns="137125" tIns="68550" rIns="137125" bIns="68550" anchor="t" anchorCtr="0">
              <a:spAutoFit/>
            </a:bodyPr>
            <a:lstStyle/>
            <a:p>
              <a:pPr marL="0" marR="0" lvl="0" indent="0" algn="l" rtl="0">
                <a:lnSpc>
                  <a:spcPct val="150000"/>
                </a:lnSpc>
                <a:spcBef>
                  <a:spcPts val="0"/>
                </a:spcBef>
                <a:spcAft>
                  <a:spcPts val="0"/>
                </a:spcAft>
                <a:buNone/>
              </a:pPr>
              <a:r>
                <a:rPr lang="en-US" sz="2700" dirty="0">
                  <a:solidFill>
                    <a:schemeClr val="lt1"/>
                  </a:solidFill>
                  <a:latin typeface="Montserrat" pitchFamily="2" charset="77"/>
                  <a:ea typeface="Calibri"/>
                  <a:cs typeface="Calibri"/>
                  <a:sym typeface="Calibri"/>
                </a:rPr>
                <a:t>Japan activities</a:t>
              </a:r>
              <a:endParaRPr sz="2700" dirty="0">
                <a:solidFill>
                  <a:schemeClr val="lt1"/>
                </a:solidFill>
                <a:latin typeface="Montserrat" pitchFamily="2" charset="77"/>
                <a:ea typeface="Calibri"/>
                <a:cs typeface="Calibri"/>
                <a:sym typeface="Calibri"/>
              </a:endParaRPr>
            </a:p>
          </p:txBody>
        </p:sp>
      </p:grpSp>
      <p:grpSp>
        <p:nvGrpSpPr>
          <p:cNvPr id="413" name="Google Shape;413;p10"/>
          <p:cNvGrpSpPr/>
          <p:nvPr/>
        </p:nvGrpSpPr>
        <p:grpSpPr>
          <a:xfrm>
            <a:off x="12149720" y="2863260"/>
            <a:ext cx="4911288" cy="761686"/>
            <a:chOff x="12722085" y="2898648"/>
            <a:chExt cx="4911288" cy="761686"/>
          </a:xfrm>
        </p:grpSpPr>
        <p:sp>
          <p:nvSpPr>
            <p:cNvPr id="414" name="Google Shape;414;p10"/>
            <p:cNvSpPr/>
            <p:nvPr/>
          </p:nvSpPr>
          <p:spPr>
            <a:xfrm>
              <a:off x="12722085" y="3085876"/>
              <a:ext cx="4911288" cy="451622"/>
            </a:xfrm>
            <a:prstGeom prst="roundRect">
              <a:avLst>
                <a:gd name="adj" fmla="val 16667"/>
              </a:avLst>
            </a:prstGeom>
            <a:solidFill>
              <a:srgbClr val="7F7F7F"/>
            </a:solidFill>
            <a:ln>
              <a:noFill/>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415" name="Google Shape;415;p10"/>
            <p:cNvSpPr/>
            <p:nvPr/>
          </p:nvSpPr>
          <p:spPr>
            <a:xfrm>
              <a:off x="12915029" y="2898648"/>
              <a:ext cx="2636921" cy="761686"/>
            </a:xfrm>
            <a:prstGeom prst="rect">
              <a:avLst/>
            </a:prstGeom>
            <a:noFill/>
            <a:ln>
              <a:noFill/>
            </a:ln>
          </p:spPr>
          <p:txBody>
            <a:bodyPr spcFirstLastPara="1" wrap="square" lIns="137125" tIns="68550" rIns="137125" bIns="68550" anchor="t" anchorCtr="0">
              <a:spAutoFit/>
            </a:bodyPr>
            <a:lstStyle/>
            <a:p>
              <a:pPr marL="0" marR="0" lvl="0" indent="0" algn="l" rtl="0">
                <a:lnSpc>
                  <a:spcPct val="150000"/>
                </a:lnSpc>
                <a:spcBef>
                  <a:spcPts val="0"/>
                </a:spcBef>
                <a:spcAft>
                  <a:spcPts val="0"/>
                </a:spcAft>
                <a:buNone/>
              </a:pPr>
              <a:r>
                <a:rPr lang="en-US" sz="2700">
                  <a:solidFill>
                    <a:schemeClr val="lt1"/>
                  </a:solidFill>
                  <a:latin typeface="Montserrat" pitchFamily="2" charset="77"/>
                  <a:ea typeface="Calibri"/>
                  <a:cs typeface="Calibri"/>
                  <a:sym typeface="Calibri"/>
                </a:rPr>
                <a:t>US activities</a:t>
              </a:r>
              <a:endParaRPr sz="2700">
                <a:solidFill>
                  <a:schemeClr val="lt1"/>
                </a:solidFill>
                <a:latin typeface="Montserrat" pitchFamily="2" charset="77"/>
                <a:ea typeface="Calibri"/>
                <a:cs typeface="Calibri"/>
                <a:sym typeface="Calibri"/>
              </a:endParaRPr>
            </a:p>
          </p:txBody>
        </p:sp>
      </p:grpSp>
      <p:pic>
        <p:nvPicPr>
          <p:cNvPr id="416" name="Google Shape;416;p10" descr="Graphical user interface&#10;&#10;Description automatically generated"/>
          <p:cNvPicPr preferRelativeResize="0"/>
          <p:nvPr/>
        </p:nvPicPr>
        <p:blipFill rotWithShape="1">
          <a:blip r:embed="rId7">
            <a:alphaModFix/>
          </a:blip>
          <a:srcRect/>
          <a:stretch/>
        </p:blipFill>
        <p:spPr>
          <a:xfrm>
            <a:off x="12364077" y="3900404"/>
            <a:ext cx="3737573" cy="2175086"/>
          </a:xfrm>
          <a:prstGeom prst="rect">
            <a:avLst/>
          </a:prstGeom>
          <a:noFill/>
          <a:ln w="9525" cap="flat" cmpd="sng">
            <a:solidFill>
              <a:schemeClr val="lt1"/>
            </a:solidFill>
            <a:prstDash val="solid"/>
            <a:round/>
            <a:headEnd type="none" w="sm" len="sm"/>
            <a:tailEnd type="none" w="sm" len="sm"/>
          </a:ln>
          <a:effectLst>
            <a:outerShdw blurRad="101600" sx="107000" sy="107000" algn="ctr" rotWithShape="0">
              <a:srgbClr val="000000">
                <a:alpha val="74509"/>
              </a:srgbClr>
            </a:outerShdw>
          </a:effectLst>
        </p:spPr>
      </p:pic>
      <p:pic>
        <p:nvPicPr>
          <p:cNvPr id="417" name="Google Shape;417;p10" descr="Graphical user interface, text, application, email&#10;&#10;Description automatically generated"/>
          <p:cNvPicPr preferRelativeResize="0"/>
          <p:nvPr/>
        </p:nvPicPr>
        <p:blipFill rotWithShape="1">
          <a:blip r:embed="rId8">
            <a:alphaModFix/>
          </a:blip>
          <a:srcRect/>
          <a:stretch/>
        </p:blipFill>
        <p:spPr>
          <a:xfrm>
            <a:off x="9131998" y="3900404"/>
            <a:ext cx="2448014" cy="2588711"/>
          </a:xfrm>
          <a:prstGeom prst="rect">
            <a:avLst/>
          </a:prstGeom>
          <a:noFill/>
          <a:ln>
            <a:noFill/>
          </a:ln>
        </p:spPr>
      </p:pic>
      <p:pic>
        <p:nvPicPr>
          <p:cNvPr id="418" name="Google Shape;418;p10" descr="Graphical user interface, application&#10;&#10;Description automatically generated"/>
          <p:cNvPicPr preferRelativeResize="0"/>
          <p:nvPr/>
        </p:nvPicPr>
        <p:blipFill rotWithShape="1">
          <a:blip r:embed="rId9">
            <a:alphaModFix/>
          </a:blip>
          <a:srcRect/>
          <a:stretch/>
        </p:blipFill>
        <p:spPr>
          <a:xfrm>
            <a:off x="12342664" y="6528720"/>
            <a:ext cx="3721650" cy="2009304"/>
          </a:xfrm>
          <a:prstGeom prst="rect">
            <a:avLst/>
          </a:prstGeom>
          <a:noFill/>
          <a:ln w="9525" cap="flat" cmpd="sng">
            <a:solidFill>
              <a:schemeClr val="lt1"/>
            </a:solidFill>
            <a:prstDash val="solid"/>
            <a:round/>
            <a:headEnd type="none" w="sm" len="sm"/>
            <a:tailEnd type="none" w="sm" len="sm"/>
          </a:ln>
          <a:effectLst>
            <a:outerShdw blurRad="101600" sx="107000" sy="107000" algn="ctr" rotWithShape="0">
              <a:srgbClr val="000000">
                <a:alpha val="74509"/>
              </a:srgbClr>
            </a:outerShdw>
          </a:effectLst>
        </p:spPr>
      </p:pic>
      <p:pic>
        <p:nvPicPr>
          <p:cNvPr id="419" name="Google Shape;419;p10" descr="Diagram&#10;&#10;Description automatically generated with low confidence"/>
          <p:cNvPicPr preferRelativeResize="0"/>
          <p:nvPr/>
        </p:nvPicPr>
        <p:blipFill rotWithShape="1">
          <a:blip r:embed="rId10">
            <a:alphaModFix/>
          </a:blip>
          <a:srcRect/>
          <a:stretch/>
        </p:blipFill>
        <p:spPr>
          <a:xfrm>
            <a:off x="15308904" y="5512315"/>
            <a:ext cx="1360137" cy="1400769"/>
          </a:xfrm>
          <a:prstGeom prst="rect">
            <a:avLst/>
          </a:prstGeom>
          <a:noFill/>
          <a:ln w="9525" cap="flat" cmpd="sng">
            <a:solidFill>
              <a:schemeClr val="lt1"/>
            </a:solidFill>
            <a:prstDash val="solid"/>
            <a:round/>
            <a:headEnd type="none" w="sm" len="sm"/>
            <a:tailEnd type="none" w="sm" len="sm"/>
          </a:ln>
          <a:effectLst>
            <a:outerShdw blurRad="101600" sx="107000" sy="107000" algn="ctr" rotWithShape="0">
              <a:srgbClr val="000000">
                <a:alpha val="74509"/>
              </a:srgbClr>
            </a:outerShdw>
          </a:effectLst>
        </p:spPr>
      </p:pic>
      <p:pic>
        <p:nvPicPr>
          <p:cNvPr id="420" name="Google Shape;420;p10" descr="Graphical user interface, text, application, email&#10;&#10;Description automatically generated"/>
          <p:cNvPicPr preferRelativeResize="0"/>
          <p:nvPr/>
        </p:nvPicPr>
        <p:blipFill rotWithShape="1">
          <a:blip r:embed="rId11">
            <a:alphaModFix/>
          </a:blip>
          <a:srcRect l="1" t="8272" r="1605" b="1075"/>
          <a:stretch/>
        </p:blipFill>
        <p:spPr>
          <a:xfrm>
            <a:off x="1119722" y="6441619"/>
            <a:ext cx="2372278" cy="2088000"/>
          </a:xfrm>
          <a:prstGeom prst="rect">
            <a:avLst/>
          </a:prstGeom>
          <a:noFill/>
          <a:ln>
            <a:noFill/>
          </a:ln>
        </p:spPr>
      </p:pic>
      <p:pic>
        <p:nvPicPr>
          <p:cNvPr id="421" name="Google Shape;421;p10" descr="Graphical user interface&#10;&#10;Description automatically generated"/>
          <p:cNvPicPr preferRelativeResize="0"/>
          <p:nvPr/>
        </p:nvPicPr>
        <p:blipFill rotWithShape="1">
          <a:blip r:embed="rId12">
            <a:alphaModFix/>
          </a:blip>
          <a:srcRect l="4133" t="1645" r="2276" b="2297"/>
          <a:stretch/>
        </p:blipFill>
        <p:spPr>
          <a:xfrm>
            <a:off x="3548004" y="3882809"/>
            <a:ext cx="1898099" cy="2520000"/>
          </a:xfrm>
          <a:prstGeom prst="rect">
            <a:avLst/>
          </a:prstGeom>
          <a:noFill/>
          <a:ln>
            <a:noFill/>
          </a:ln>
        </p:spPr>
      </p:pic>
      <p:sp>
        <p:nvSpPr>
          <p:cNvPr id="422" name="Google Shape;422;p10"/>
          <p:cNvSpPr/>
          <p:nvPr/>
        </p:nvSpPr>
        <p:spPr>
          <a:xfrm>
            <a:off x="647635" y="1939192"/>
            <a:ext cx="10040772" cy="1107935"/>
          </a:xfrm>
          <a:prstGeom prst="rect">
            <a:avLst/>
          </a:prstGeom>
          <a:noFill/>
          <a:ln>
            <a:noFill/>
          </a:ln>
        </p:spPr>
        <p:txBody>
          <a:bodyPr spcFirstLastPara="1" wrap="square" lIns="137125" tIns="68550" rIns="137125" bIns="68550" anchor="t" anchorCtr="0">
            <a:spAutoFit/>
          </a:bodyPr>
          <a:lstStyle/>
          <a:p>
            <a:pPr marL="0" marR="0" lvl="1" indent="0" algn="l" rtl="0">
              <a:lnSpc>
                <a:spcPct val="150000"/>
              </a:lnSpc>
              <a:spcBef>
                <a:spcPts val="0"/>
              </a:spcBef>
              <a:spcAft>
                <a:spcPts val="0"/>
              </a:spcAft>
              <a:buNone/>
            </a:pPr>
            <a:r>
              <a:rPr lang="en-US" sz="4200" b="0" i="0" u="none" strike="noStrike" cap="none">
                <a:solidFill>
                  <a:schemeClr val="lt1"/>
                </a:solidFill>
                <a:latin typeface="Montserrat" pitchFamily="2" charset="77"/>
                <a:ea typeface="Montserrat SemiBold"/>
                <a:cs typeface="Montserrat SemiBold"/>
                <a:sym typeface="Montserrat SemiBold"/>
              </a:rPr>
              <a:t>Global Activities</a:t>
            </a:r>
            <a:endParaRPr sz="4200" b="0" i="0" u="none" strike="noStrike" cap="none">
              <a:solidFill>
                <a:schemeClr val="lt1"/>
              </a:solidFill>
              <a:latin typeface="Montserrat" pitchFamily="2" charset="77"/>
              <a:ea typeface="Montserrat SemiBold"/>
              <a:cs typeface="Montserrat SemiBold"/>
              <a:sym typeface="Montserrat SemiBold"/>
            </a:endParaRPr>
          </a:p>
        </p:txBody>
      </p:sp>
      <p:grpSp>
        <p:nvGrpSpPr>
          <p:cNvPr id="423" name="Google Shape;423;p10"/>
          <p:cNvGrpSpPr/>
          <p:nvPr/>
        </p:nvGrpSpPr>
        <p:grpSpPr>
          <a:xfrm>
            <a:off x="891103" y="9306957"/>
            <a:ext cx="16116355" cy="793541"/>
            <a:chOff x="891103" y="9306957"/>
            <a:chExt cx="16116355" cy="793541"/>
          </a:xfrm>
        </p:grpSpPr>
        <p:cxnSp>
          <p:nvCxnSpPr>
            <p:cNvPr id="424" name="Google Shape;424;p10"/>
            <p:cNvCxnSpPr/>
            <p:nvPr/>
          </p:nvCxnSpPr>
          <p:spPr>
            <a:xfrm rot="7003">
              <a:off x="891112" y="9323372"/>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425" name="Google Shape;425;p10"/>
            <p:cNvSpPr txBox="1"/>
            <p:nvPr/>
          </p:nvSpPr>
          <p:spPr>
            <a:xfrm>
              <a:off x="7620000" y="936497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dirty="0">
                <a:solidFill>
                  <a:srgbClr val="595959"/>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dirty="0">
                  <a:solidFill>
                    <a:srgbClr val="F2F2F2"/>
                  </a:solidFill>
                  <a:latin typeface="Montserrat" pitchFamily="2" charset="77"/>
                  <a:ea typeface="Calibri"/>
                  <a:cs typeface="Calibri"/>
                  <a:sym typeface="Calibri"/>
                </a:rPr>
                <a:t>© </a:t>
              </a:r>
              <a:r>
                <a:rPr lang="en-US" sz="1600" dirty="0" err="1">
                  <a:solidFill>
                    <a:srgbClr val="FFFFFF"/>
                  </a:solidFill>
                  <a:latin typeface="Montserrat" pitchFamily="2" charset="77"/>
                  <a:ea typeface="Calibri"/>
                  <a:cs typeface="Calibri"/>
                  <a:sym typeface="Calibri"/>
                </a:rPr>
                <a:t>NeuroAudit</a:t>
              </a:r>
              <a:r>
                <a:rPr lang="en-US" sz="1600" b="0" i="0" u="none" strike="noStrike" cap="none" dirty="0">
                  <a:solidFill>
                    <a:srgbClr val="F2F2F2"/>
                  </a:solidFill>
                  <a:latin typeface="Montserrat" pitchFamily="2" charset="77"/>
                  <a:ea typeface="Calibri"/>
                  <a:cs typeface="Calibri"/>
                  <a:sym typeface="Calibri"/>
                </a:rPr>
                <a:t> 202</a:t>
              </a:r>
              <a:r>
                <a:rPr lang="he-IL" sz="1600" b="0" i="0" u="none" strike="noStrike" cap="none" dirty="0">
                  <a:solidFill>
                    <a:srgbClr val="F2F2F2"/>
                  </a:solidFill>
                  <a:latin typeface="Montserrat" pitchFamily="2" charset="77"/>
                  <a:ea typeface="Calibri"/>
                  <a:cs typeface="Calibri"/>
                  <a:sym typeface="Calibri"/>
                </a:rPr>
                <a:t>2</a:t>
              </a:r>
              <a:r>
                <a:rPr lang="en-US" sz="1600" b="0" i="0" u="none" strike="noStrike" cap="none" dirty="0">
                  <a:solidFill>
                    <a:srgbClr val="F2F2F2"/>
                  </a:solidFill>
                  <a:latin typeface="Montserrat" pitchFamily="2" charset="77"/>
                  <a:ea typeface="Calibri"/>
                  <a:cs typeface="Calibri"/>
                  <a:sym typeface="Calibri"/>
                </a:rPr>
                <a:t> </a:t>
              </a:r>
              <a:endParaRPr sz="1600" b="0" i="1" u="none" strike="noStrike" cap="none" dirty="0">
                <a:solidFill>
                  <a:srgbClr val="F2F2F2"/>
                </a:solidFill>
                <a:latin typeface="Montserrat" pitchFamily="2" charset="77"/>
                <a:ea typeface="Calibri"/>
                <a:cs typeface="Calibri"/>
                <a:sym typeface="Calibri"/>
              </a:endParaRPr>
            </a:p>
          </p:txBody>
        </p:sp>
      </p:grpSp>
      <p:pic>
        <p:nvPicPr>
          <p:cNvPr id="426" name="Google Shape;426;p10"/>
          <p:cNvPicPr preferRelativeResize="0"/>
          <p:nvPr/>
        </p:nvPicPr>
        <p:blipFill rotWithShape="1">
          <a:blip r:embed="rId13">
            <a:alphaModFix/>
          </a:blip>
          <a:srcRect/>
          <a:stretch/>
        </p:blipFill>
        <p:spPr>
          <a:xfrm>
            <a:off x="0" y="151909"/>
            <a:ext cx="2904041" cy="2225548"/>
          </a:xfrm>
          <a:prstGeom prst="rect">
            <a:avLst/>
          </a:prstGeom>
          <a:blipFill rotWithShape="1">
            <a:blip r:embed="rId14">
              <a:alphaModFix/>
            </a:blip>
            <a:stretch>
              <a:fillRect/>
            </a:stretch>
          </a:blipFill>
          <a:ln>
            <a:noFill/>
          </a:ln>
        </p:spPr>
      </p:pic>
      <p:sp>
        <p:nvSpPr>
          <p:cNvPr id="427" name="Google Shape;427;p10"/>
          <p:cNvSpPr/>
          <p:nvPr/>
        </p:nvSpPr>
        <p:spPr>
          <a:xfrm>
            <a:off x="9119919" y="6530762"/>
            <a:ext cx="2412000" cy="2009304"/>
          </a:xfrm>
          <a:prstGeom prst="rect">
            <a:avLst/>
          </a:prstGeom>
          <a:blipFill rotWithShape="1">
            <a:blip r:embed="rId15">
              <a:alphaModFix/>
            </a:blip>
            <a:stretch>
              <a:fillRect l="-1" t="-5003" r="-3682" b="2054"/>
            </a:stretch>
          </a:blipFill>
          <a:ln>
            <a:noFill/>
          </a:ln>
          <a:effectLst>
            <a:outerShdw blurRad="50800" dist="50800" dir="5400000" sx="6000" sy="6000" algn="ctr" rotWithShape="0">
              <a:schemeClr val="lt1"/>
            </a:outerShdw>
          </a:effectLst>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dk1"/>
              </a:solidFill>
              <a:latin typeface="Montserrat" pitchFamily="2" charset="77"/>
              <a:ea typeface="Century Gothic"/>
              <a:cs typeface="Century Gothic"/>
              <a:sym typeface="Century Gothic"/>
            </a:endParaRPr>
          </a:p>
        </p:txBody>
      </p:sp>
      <p:sp>
        <p:nvSpPr>
          <p:cNvPr id="428" name="Google Shape;428;p10"/>
          <p:cNvSpPr/>
          <p:nvPr/>
        </p:nvSpPr>
        <p:spPr>
          <a:xfrm>
            <a:off x="6759916" y="7424066"/>
            <a:ext cx="2309775" cy="1116000"/>
          </a:xfrm>
          <a:prstGeom prst="rect">
            <a:avLst/>
          </a:prstGeom>
          <a:blipFill rotWithShape="1">
            <a:blip r:embed="rId16">
              <a:alphaModFix/>
            </a:blip>
            <a:stretch>
              <a:fillRect l="-9040" t="-4764" r="-10734" b="-17835"/>
            </a:stretch>
          </a:blipFill>
          <a:ln>
            <a:noFill/>
          </a:ln>
          <a:effectLst>
            <a:outerShdw blurRad="50800" dist="50800" dir="5400000" sx="1000" sy="1000" algn="ctr" rotWithShape="0">
              <a:schemeClr val="lt1"/>
            </a:outerShdw>
          </a:effectLst>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dk1"/>
              </a:solidFill>
              <a:latin typeface="Montserrat" pitchFamily="2" charset="77"/>
              <a:ea typeface="Century Gothic"/>
              <a:cs typeface="Century Gothic"/>
              <a:sym typeface="Century Gothic"/>
            </a:endParaRPr>
          </a:p>
        </p:txBody>
      </p:sp>
      <p:sp>
        <p:nvSpPr>
          <p:cNvPr id="429" name="Google Shape;429;p10"/>
          <p:cNvSpPr/>
          <p:nvPr/>
        </p:nvSpPr>
        <p:spPr>
          <a:xfrm>
            <a:off x="6762107" y="6549503"/>
            <a:ext cx="2309774" cy="828000"/>
          </a:xfrm>
          <a:prstGeom prst="rect">
            <a:avLst/>
          </a:prstGeom>
          <a:blipFill rotWithShape="1">
            <a:blip r:embed="rId17">
              <a:alphaModFix/>
            </a:blip>
            <a:stretch>
              <a:fillRect l="-5023" t="-4529" r="-6046" b="-17332"/>
            </a:stretch>
          </a:blipFill>
          <a:ln>
            <a:noFill/>
          </a:ln>
          <a:effectLst>
            <a:outerShdw blurRad="50800" dist="50800" dir="5400000" sx="1000" sy="1000" algn="ctr" rotWithShape="0">
              <a:schemeClr val="lt1"/>
            </a:outerShdw>
          </a:effectLst>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dk1"/>
              </a:solidFill>
              <a:latin typeface="Montserrat" pitchFamily="2" charset="77"/>
              <a:ea typeface="Century Gothic"/>
              <a:cs typeface="Century Gothic"/>
              <a:sym typeface="Century Gothic"/>
            </a:endParaRPr>
          </a:p>
        </p:txBody>
      </p:sp>
      <p:pic>
        <p:nvPicPr>
          <p:cNvPr id="430" name="Google Shape;430;p10" descr="Graphical user interface, text&#10;&#10;Description automatically generated"/>
          <p:cNvPicPr preferRelativeResize="0"/>
          <p:nvPr/>
        </p:nvPicPr>
        <p:blipFill rotWithShape="1">
          <a:blip r:embed="rId18">
            <a:alphaModFix/>
          </a:blip>
          <a:srcRect/>
          <a:stretch/>
        </p:blipFill>
        <p:spPr>
          <a:xfrm>
            <a:off x="8621621" y="795064"/>
            <a:ext cx="9314133" cy="8379795"/>
          </a:xfrm>
          <a:prstGeom prst="rect">
            <a:avLst/>
          </a:prstGeom>
          <a:solidFill>
            <a:srgbClr val="9B8A54"/>
          </a:solid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5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4"/>
        <p:cNvGrpSpPr/>
        <p:nvPr/>
      </p:nvGrpSpPr>
      <p:grpSpPr>
        <a:xfrm>
          <a:off x="0" y="0"/>
          <a:ext cx="0" cy="0"/>
          <a:chOff x="0" y="0"/>
          <a:chExt cx="0" cy="0"/>
        </a:xfrm>
      </p:grpSpPr>
      <p:grpSp>
        <p:nvGrpSpPr>
          <p:cNvPr id="12" name="Group 11">
            <a:extLst>
              <a:ext uri="{FF2B5EF4-FFF2-40B4-BE49-F238E27FC236}">
                <a16:creationId xmlns:a16="http://schemas.microsoft.com/office/drawing/2014/main" id="{8FD93071-D801-875D-9253-B5364A0ABA9B}"/>
              </a:ext>
            </a:extLst>
          </p:cNvPr>
          <p:cNvGrpSpPr/>
          <p:nvPr/>
        </p:nvGrpSpPr>
        <p:grpSpPr>
          <a:xfrm>
            <a:off x="8010695" y="2926080"/>
            <a:ext cx="4241486" cy="3882877"/>
            <a:chOff x="8010694" y="2421684"/>
            <a:chExt cx="4957681" cy="4398701"/>
          </a:xfrm>
        </p:grpSpPr>
        <p:grpSp>
          <p:nvGrpSpPr>
            <p:cNvPr id="436" name="Google Shape;436;p11"/>
            <p:cNvGrpSpPr/>
            <p:nvPr/>
          </p:nvGrpSpPr>
          <p:grpSpPr>
            <a:xfrm>
              <a:off x="8010694" y="2421684"/>
              <a:ext cx="2302637" cy="2355668"/>
              <a:chOff x="8904182" y="2234476"/>
              <a:chExt cx="2618372" cy="2781358"/>
            </a:xfrm>
          </p:grpSpPr>
          <p:sp>
            <p:nvSpPr>
              <p:cNvPr id="437" name="Google Shape;437;p11"/>
              <p:cNvSpPr/>
              <p:nvPr/>
            </p:nvSpPr>
            <p:spPr>
              <a:xfrm>
                <a:off x="8904182" y="2234476"/>
                <a:ext cx="2555447" cy="2525116"/>
              </a:xfrm>
              <a:custGeom>
                <a:avLst/>
                <a:gdLst/>
                <a:ahLst/>
                <a:cxnLst/>
                <a:rect l="l" t="t" r="r" b="b"/>
                <a:pathLst>
                  <a:path w="2424828" h="2338133" extrusionOk="0">
                    <a:moveTo>
                      <a:pt x="145646" y="2338133"/>
                    </a:moveTo>
                    <a:cubicBezTo>
                      <a:pt x="-626149" y="2053790"/>
                      <a:pt x="1895414" y="-740793"/>
                      <a:pt x="2424790" y="188445"/>
                    </a:cubicBezTo>
                    <a:cubicBezTo>
                      <a:pt x="2428934" y="860064"/>
                      <a:pt x="2095367" y="1369444"/>
                      <a:pt x="2099511" y="2041063"/>
                    </a:cubicBezTo>
                    <a:lnTo>
                      <a:pt x="145646" y="2338133"/>
                    </a:lnTo>
                    <a:close/>
                  </a:path>
                </a:pathLst>
              </a:custGeom>
              <a:gradFill>
                <a:gsLst>
                  <a:gs pos="0">
                    <a:srgbClr val="62D2EF"/>
                  </a:gs>
                  <a:gs pos="10000">
                    <a:srgbClr val="62D2EF"/>
                  </a:gs>
                  <a:gs pos="100000">
                    <a:srgbClr val="05578D"/>
                  </a:gs>
                </a:gsLst>
                <a:lin ang="6120000" scaled="0"/>
              </a:gradFill>
              <a:ln>
                <a:noFill/>
              </a:ln>
              <a:effectLst>
                <a:outerShdw dist="50800" sx="105955" sy="105955" algn="ctr" rotWithShape="0">
                  <a:schemeClr val="bg1">
                    <a:alpha val="67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ontserrat" pitchFamily="2" charset="77"/>
                  <a:ea typeface="Calibri"/>
                  <a:cs typeface="Calibri"/>
                  <a:sym typeface="Calibri"/>
                </a:endParaRPr>
              </a:p>
            </p:txBody>
          </p:sp>
          <p:sp>
            <p:nvSpPr>
              <p:cNvPr id="438" name="Google Shape;438;p11"/>
              <p:cNvSpPr/>
              <p:nvPr/>
            </p:nvSpPr>
            <p:spPr>
              <a:xfrm>
                <a:off x="11120205" y="2502899"/>
                <a:ext cx="402349" cy="2195476"/>
              </a:xfrm>
              <a:custGeom>
                <a:avLst/>
                <a:gdLst/>
                <a:ahLst/>
                <a:cxnLst/>
                <a:rect l="l" t="t" r="r" b="b"/>
                <a:pathLst>
                  <a:path w="388721" h="2200814" extrusionOk="0">
                    <a:moveTo>
                      <a:pt x="1074" y="1943468"/>
                    </a:moveTo>
                    <a:cubicBezTo>
                      <a:pt x="-20112" y="1463483"/>
                      <a:pt x="278603" y="775632"/>
                      <a:pt x="350871" y="0"/>
                    </a:cubicBezTo>
                    <a:cubicBezTo>
                      <a:pt x="347194" y="116727"/>
                      <a:pt x="486439" y="2111464"/>
                      <a:pt x="252794" y="2200814"/>
                    </a:cubicBezTo>
                    <a:lnTo>
                      <a:pt x="1074" y="1943468"/>
                    </a:lnTo>
                    <a:close/>
                  </a:path>
                </a:pathLst>
              </a:custGeom>
              <a:gradFill>
                <a:gsLst>
                  <a:gs pos="0">
                    <a:srgbClr val="62D2EF"/>
                  </a:gs>
                  <a:gs pos="10000">
                    <a:srgbClr val="62D2EF"/>
                  </a:gs>
                  <a:gs pos="100000">
                    <a:srgbClr val="05578D"/>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439" name="Google Shape;439;p11"/>
              <p:cNvSpPr/>
              <p:nvPr/>
            </p:nvSpPr>
            <p:spPr>
              <a:xfrm rot="-5034327" flipH="1">
                <a:off x="9988936" y="3506542"/>
                <a:ext cx="519199" cy="2262149"/>
              </a:xfrm>
              <a:custGeom>
                <a:avLst/>
                <a:gdLst/>
                <a:ahLst/>
                <a:cxnLst/>
                <a:rect l="l" t="t" r="r" b="b"/>
                <a:pathLst>
                  <a:path w="396784" h="2238726" extrusionOk="0">
                    <a:moveTo>
                      <a:pt x="0" y="1967671"/>
                    </a:moveTo>
                    <a:cubicBezTo>
                      <a:pt x="40411" y="1580627"/>
                      <a:pt x="256662" y="743312"/>
                      <a:pt x="396784" y="0"/>
                    </a:cubicBezTo>
                    <a:cubicBezTo>
                      <a:pt x="393107" y="116727"/>
                      <a:pt x="387444" y="2149376"/>
                      <a:pt x="153799" y="2238726"/>
                    </a:cubicBezTo>
                    <a:lnTo>
                      <a:pt x="0" y="1967671"/>
                    </a:lnTo>
                    <a:close/>
                  </a:path>
                </a:pathLst>
              </a:custGeom>
              <a:gradFill>
                <a:gsLst>
                  <a:gs pos="0">
                    <a:srgbClr val="62D2EF"/>
                  </a:gs>
                  <a:gs pos="10000">
                    <a:srgbClr val="62D2EF"/>
                  </a:gs>
                  <a:gs pos="100000">
                    <a:srgbClr val="05578D"/>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grpSp>
        <p:grpSp>
          <p:nvGrpSpPr>
            <p:cNvPr id="440" name="Google Shape;440;p11"/>
            <p:cNvGrpSpPr/>
            <p:nvPr/>
          </p:nvGrpSpPr>
          <p:grpSpPr>
            <a:xfrm rot="5400000">
              <a:off x="10559158" y="2170296"/>
              <a:ext cx="2119032" cy="2699403"/>
              <a:chOff x="8904182" y="2234476"/>
              <a:chExt cx="2618372" cy="2781358"/>
            </a:xfrm>
            <a:effectLst>
              <a:outerShdw blurRad="50800" dist="50800" dir="5400000" algn="ctr" rotWithShape="0">
                <a:schemeClr val="bg1">
                  <a:alpha val="59000"/>
                </a:schemeClr>
              </a:outerShdw>
            </a:effectLst>
          </p:grpSpPr>
          <p:sp>
            <p:nvSpPr>
              <p:cNvPr id="441" name="Google Shape;441;p11"/>
              <p:cNvSpPr/>
              <p:nvPr/>
            </p:nvSpPr>
            <p:spPr>
              <a:xfrm>
                <a:off x="8904182" y="2234476"/>
                <a:ext cx="2555447" cy="2525116"/>
              </a:xfrm>
              <a:custGeom>
                <a:avLst/>
                <a:gdLst/>
                <a:ahLst/>
                <a:cxnLst/>
                <a:rect l="l" t="t" r="r" b="b"/>
                <a:pathLst>
                  <a:path w="2424828" h="2338133" extrusionOk="0">
                    <a:moveTo>
                      <a:pt x="145646" y="2338133"/>
                    </a:moveTo>
                    <a:cubicBezTo>
                      <a:pt x="-626149" y="2053790"/>
                      <a:pt x="1895414" y="-740793"/>
                      <a:pt x="2424790" y="188445"/>
                    </a:cubicBezTo>
                    <a:cubicBezTo>
                      <a:pt x="2428934" y="860064"/>
                      <a:pt x="2095367" y="1369444"/>
                      <a:pt x="2099511" y="2041063"/>
                    </a:cubicBezTo>
                    <a:lnTo>
                      <a:pt x="145646" y="2338133"/>
                    </a:lnTo>
                    <a:close/>
                  </a:path>
                </a:pathLst>
              </a:custGeom>
              <a:gradFill>
                <a:gsLst>
                  <a:gs pos="0">
                    <a:srgbClr val="62D2EF"/>
                  </a:gs>
                  <a:gs pos="10000">
                    <a:srgbClr val="62D2EF"/>
                  </a:gs>
                  <a:gs pos="100000">
                    <a:srgbClr val="05578D"/>
                  </a:gs>
                </a:gsLst>
                <a:lin ang="6120000" scaled="0"/>
              </a:gradFill>
              <a:ln>
                <a:noFill/>
              </a:ln>
              <a:effectLst>
                <a:outerShdw dist="50800" sx="105955" sy="105955" algn="ctr" rotWithShape="0">
                  <a:schemeClr val="bg1">
                    <a:alpha val="67000"/>
                  </a:schemeClr>
                </a:outerShdw>
              </a:effectLst>
            </p:spPr>
            <p:txBody>
              <a:bodyPr spcFirstLastPara="1" wrap="square" lIns="91425" tIns="45700" rIns="91425" bIns="45700" anchor="ctr" anchorCtr="0">
                <a:noAutofit/>
              </a:bodyPr>
              <a:lstStyle/>
              <a:p>
                <a:pPr algn="ctr"/>
                <a:endParaRPr sz="1800" dirty="0">
                  <a:solidFill>
                    <a:schemeClr val="lt1"/>
                  </a:solidFill>
                  <a:latin typeface="Montserrat" pitchFamily="2" charset="77"/>
                  <a:cs typeface="Calibri"/>
                  <a:sym typeface="Calibri"/>
                </a:endParaRPr>
              </a:p>
            </p:txBody>
          </p:sp>
          <p:sp>
            <p:nvSpPr>
              <p:cNvPr id="442" name="Google Shape;442;p11"/>
              <p:cNvSpPr/>
              <p:nvPr/>
            </p:nvSpPr>
            <p:spPr>
              <a:xfrm>
                <a:off x="11120205" y="2502899"/>
                <a:ext cx="402349" cy="2195476"/>
              </a:xfrm>
              <a:custGeom>
                <a:avLst/>
                <a:gdLst/>
                <a:ahLst/>
                <a:cxnLst/>
                <a:rect l="l" t="t" r="r" b="b"/>
                <a:pathLst>
                  <a:path w="388721" h="2200814" extrusionOk="0">
                    <a:moveTo>
                      <a:pt x="1074" y="1943468"/>
                    </a:moveTo>
                    <a:cubicBezTo>
                      <a:pt x="-20112" y="1463483"/>
                      <a:pt x="278603" y="775632"/>
                      <a:pt x="350871" y="0"/>
                    </a:cubicBezTo>
                    <a:cubicBezTo>
                      <a:pt x="347194" y="116727"/>
                      <a:pt x="486439" y="2111464"/>
                      <a:pt x="252794" y="2200814"/>
                    </a:cubicBezTo>
                    <a:lnTo>
                      <a:pt x="1074" y="1943468"/>
                    </a:lnTo>
                    <a:close/>
                  </a:path>
                </a:pathLst>
              </a:custGeom>
              <a:gradFill>
                <a:gsLst>
                  <a:gs pos="0">
                    <a:srgbClr val="62D2EF"/>
                  </a:gs>
                  <a:gs pos="10000">
                    <a:srgbClr val="62D2EF"/>
                  </a:gs>
                  <a:gs pos="100000">
                    <a:srgbClr val="05578D"/>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443" name="Google Shape;443;p11"/>
              <p:cNvSpPr/>
              <p:nvPr/>
            </p:nvSpPr>
            <p:spPr>
              <a:xfrm rot="-5034327" flipH="1">
                <a:off x="9988936" y="3506542"/>
                <a:ext cx="519199" cy="2262149"/>
              </a:xfrm>
              <a:custGeom>
                <a:avLst/>
                <a:gdLst/>
                <a:ahLst/>
                <a:cxnLst/>
                <a:rect l="l" t="t" r="r" b="b"/>
                <a:pathLst>
                  <a:path w="396784" h="2238726" extrusionOk="0">
                    <a:moveTo>
                      <a:pt x="0" y="1967671"/>
                    </a:moveTo>
                    <a:cubicBezTo>
                      <a:pt x="40411" y="1580627"/>
                      <a:pt x="256662" y="743312"/>
                      <a:pt x="396784" y="0"/>
                    </a:cubicBezTo>
                    <a:cubicBezTo>
                      <a:pt x="393107" y="116727"/>
                      <a:pt x="387444" y="2149376"/>
                      <a:pt x="153799" y="2238726"/>
                    </a:cubicBezTo>
                    <a:lnTo>
                      <a:pt x="0" y="1967671"/>
                    </a:lnTo>
                    <a:close/>
                  </a:path>
                </a:pathLst>
              </a:custGeom>
              <a:gradFill>
                <a:gsLst>
                  <a:gs pos="0">
                    <a:srgbClr val="62D2EF"/>
                  </a:gs>
                  <a:gs pos="10000">
                    <a:srgbClr val="62D2EF"/>
                  </a:gs>
                  <a:gs pos="100000">
                    <a:srgbClr val="05578D"/>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grpSp>
        <p:grpSp>
          <p:nvGrpSpPr>
            <p:cNvPr id="444" name="Google Shape;444;p11"/>
            <p:cNvGrpSpPr/>
            <p:nvPr/>
          </p:nvGrpSpPr>
          <p:grpSpPr>
            <a:xfrm rot="10800000">
              <a:off x="10578549" y="4615334"/>
              <a:ext cx="2389826" cy="2205051"/>
              <a:chOff x="8904182" y="2058995"/>
              <a:chExt cx="2618372" cy="2838221"/>
            </a:xfrm>
          </p:grpSpPr>
          <p:sp>
            <p:nvSpPr>
              <p:cNvPr id="445" name="Google Shape;445;p11"/>
              <p:cNvSpPr/>
              <p:nvPr/>
            </p:nvSpPr>
            <p:spPr>
              <a:xfrm>
                <a:off x="8904182" y="2058995"/>
                <a:ext cx="2555447" cy="2700599"/>
              </a:xfrm>
              <a:custGeom>
                <a:avLst/>
                <a:gdLst/>
                <a:ahLst/>
                <a:cxnLst/>
                <a:rect l="l" t="t" r="r" b="b"/>
                <a:pathLst>
                  <a:path w="2424828" h="2338133" extrusionOk="0">
                    <a:moveTo>
                      <a:pt x="145646" y="2338133"/>
                    </a:moveTo>
                    <a:cubicBezTo>
                      <a:pt x="-626149" y="2053790"/>
                      <a:pt x="1895414" y="-740793"/>
                      <a:pt x="2424790" y="188445"/>
                    </a:cubicBezTo>
                    <a:cubicBezTo>
                      <a:pt x="2428934" y="860064"/>
                      <a:pt x="2095367" y="1369444"/>
                      <a:pt x="2099511" y="2041063"/>
                    </a:cubicBezTo>
                    <a:lnTo>
                      <a:pt x="145646" y="2338133"/>
                    </a:lnTo>
                    <a:close/>
                  </a:path>
                </a:pathLst>
              </a:custGeom>
              <a:gradFill>
                <a:gsLst>
                  <a:gs pos="0">
                    <a:srgbClr val="62D2EF"/>
                  </a:gs>
                  <a:gs pos="10000">
                    <a:srgbClr val="62D2EF"/>
                  </a:gs>
                  <a:gs pos="100000">
                    <a:srgbClr val="05578D"/>
                  </a:gs>
                </a:gsLst>
                <a:lin ang="6120000" scaled="0"/>
              </a:gradFill>
              <a:ln>
                <a:noFill/>
              </a:ln>
              <a:effectLst>
                <a:outerShdw dist="50800" sx="105955" sy="105955" algn="ctr" rotWithShape="0">
                  <a:schemeClr val="bg1">
                    <a:alpha val="67000"/>
                  </a:schemeClr>
                </a:outerShdw>
              </a:effectLst>
            </p:spPr>
            <p:txBody>
              <a:bodyPr spcFirstLastPara="1" wrap="square" lIns="91425" tIns="45700" rIns="91425" bIns="45700" anchor="ctr" anchorCtr="0">
                <a:noAutofit/>
              </a:bodyPr>
              <a:lstStyle/>
              <a:p>
                <a:pPr algn="ctr"/>
                <a:endParaRPr sz="1800" dirty="0">
                  <a:solidFill>
                    <a:schemeClr val="lt1"/>
                  </a:solidFill>
                  <a:latin typeface="Montserrat" pitchFamily="2" charset="77"/>
                  <a:cs typeface="Calibri"/>
                  <a:sym typeface="Calibri"/>
                </a:endParaRPr>
              </a:p>
            </p:txBody>
          </p:sp>
          <p:sp>
            <p:nvSpPr>
              <p:cNvPr id="446" name="Google Shape;446;p11"/>
              <p:cNvSpPr/>
              <p:nvPr/>
            </p:nvSpPr>
            <p:spPr>
              <a:xfrm>
                <a:off x="11120205" y="2502899"/>
                <a:ext cx="402349" cy="2195476"/>
              </a:xfrm>
              <a:custGeom>
                <a:avLst/>
                <a:gdLst/>
                <a:ahLst/>
                <a:cxnLst/>
                <a:rect l="l" t="t" r="r" b="b"/>
                <a:pathLst>
                  <a:path w="388721" h="2200814" extrusionOk="0">
                    <a:moveTo>
                      <a:pt x="1074" y="1943468"/>
                    </a:moveTo>
                    <a:cubicBezTo>
                      <a:pt x="-20112" y="1463483"/>
                      <a:pt x="278603" y="775632"/>
                      <a:pt x="350871" y="0"/>
                    </a:cubicBezTo>
                    <a:cubicBezTo>
                      <a:pt x="347194" y="116727"/>
                      <a:pt x="486439" y="2111464"/>
                      <a:pt x="252794" y="2200814"/>
                    </a:cubicBezTo>
                    <a:lnTo>
                      <a:pt x="1074" y="1943468"/>
                    </a:lnTo>
                    <a:close/>
                  </a:path>
                </a:pathLst>
              </a:custGeom>
              <a:gradFill>
                <a:gsLst>
                  <a:gs pos="0">
                    <a:srgbClr val="62D2EF"/>
                  </a:gs>
                  <a:gs pos="10000">
                    <a:srgbClr val="62D2EF"/>
                  </a:gs>
                  <a:gs pos="100000">
                    <a:srgbClr val="05578D"/>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447" name="Google Shape;447;p11"/>
              <p:cNvSpPr/>
              <p:nvPr/>
            </p:nvSpPr>
            <p:spPr>
              <a:xfrm rot="-5034327" flipH="1">
                <a:off x="9988936" y="3506542"/>
                <a:ext cx="519199" cy="2262149"/>
              </a:xfrm>
              <a:custGeom>
                <a:avLst/>
                <a:gdLst/>
                <a:ahLst/>
                <a:cxnLst/>
                <a:rect l="l" t="t" r="r" b="b"/>
                <a:pathLst>
                  <a:path w="396784" h="2238726" extrusionOk="0">
                    <a:moveTo>
                      <a:pt x="0" y="1967671"/>
                    </a:moveTo>
                    <a:cubicBezTo>
                      <a:pt x="40411" y="1580627"/>
                      <a:pt x="256662" y="743312"/>
                      <a:pt x="396784" y="0"/>
                    </a:cubicBezTo>
                    <a:cubicBezTo>
                      <a:pt x="393107" y="116727"/>
                      <a:pt x="387444" y="2149376"/>
                      <a:pt x="153799" y="2238726"/>
                    </a:cubicBezTo>
                    <a:lnTo>
                      <a:pt x="0" y="1967671"/>
                    </a:lnTo>
                    <a:close/>
                  </a:path>
                </a:pathLst>
              </a:custGeom>
              <a:gradFill>
                <a:gsLst>
                  <a:gs pos="0">
                    <a:srgbClr val="62D2EF"/>
                  </a:gs>
                  <a:gs pos="10000">
                    <a:srgbClr val="62D2EF"/>
                  </a:gs>
                  <a:gs pos="100000">
                    <a:srgbClr val="05578D"/>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grpSp>
        <p:grpSp>
          <p:nvGrpSpPr>
            <p:cNvPr id="448" name="Google Shape;448;p11"/>
            <p:cNvGrpSpPr/>
            <p:nvPr/>
          </p:nvGrpSpPr>
          <p:grpSpPr>
            <a:xfrm rot="-5400000">
              <a:off x="8250603" y="4523136"/>
              <a:ext cx="2088614" cy="2409972"/>
              <a:chOff x="8840619" y="2234476"/>
              <a:chExt cx="2681935" cy="2662740"/>
            </a:xfrm>
          </p:grpSpPr>
          <p:sp>
            <p:nvSpPr>
              <p:cNvPr id="449" name="Google Shape;449;p11"/>
              <p:cNvSpPr/>
              <p:nvPr/>
            </p:nvSpPr>
            <p:spPr>
              <a:xfrm>
                <a:off x="8840619" y="2234476"/>
                <a:ext cx="2619011" cy="2525115"/>
              </a:xfrm>
              <a:custGeom>
                <a:avLst/>
                <a:gdLst/>
                <a:ahLst/>
                <a:cxnLst/>
                <a:rect l="l" t="t" r="r" b="b"/>
                <a:pathLst>
                  <a:path w="2424828" h="2338133" extrusionOk="0">
                    <a:moveTo>
                      <a:pt x="145646" y="2338133"/>
                    </a:moveTo>
                    <a:cubicBezTo>
                      <a:pt x="-626149" y="2053790"/>
                      <a:pt x="1895414" y="-740793"/>
                      <a:pt x="2424790" y="188445"/>
                    </a:cubicBezTo>
                    <a:cubicBezTo>
                      <a:pt x="2428934" y="860064"/>
                      <a:pt x="2095367" y="1369444"/>
                      <a:pt x="2099511" y="2041063"/>
                    </a:cubicBezTo>
                    <a:lnTo>
                      <a:pt x="145646" y="2338133"/>
                    </a:lnTo>
                    <a:close/>
                  </a:path>
                </a:pathLst>
              </a:custGeom>
              <a:gradFill>
                <a:gsLst>
                  <a:gs pos="0">
                    <a:srgbClr val="62D2EF"/>
                  </a:gs>
                  <a:gs pos="10000">
                    <a:srgbClr val="62D2EF"/>
                  </a:gs>
                  <a:gs pos="100000">
                    <a:srgbClr val="05578D"/>
                  </a:gs>
                </a:gsLst>
                <a:lin ang="6120000" scaled="0"/>
              </a:gradFill>
              <a:ln>
                <a:noFill/>
              </a:ln>
              <a:effectLst>
                <a:outerShdw dist="50800" sx="105955" sy="105955" algn="ctr" rotWithShape="0">
                  <a:schemeClr val="bg1">
                    <a:alpha val="67000"/>
                  </a:schemeClr>
                </a:outerShdw>
              </a:effectLst>
            </p:spPr>
            <p:txBody>
              <a:bodyPr spcFirstLastPara="1" wrap="square" lIns="91425" tIns="45700" rIns="91425" bIns="45700" anchor="ctr" anchorCtr="0">
                <a:noAutofit/>
              </a:bodyPr>
              <a:lstStyle/>
              <a:p>
                <a:pPr algn="ctr"/>
                <a:endParaRPr sz="1800">
                  <a:solidFill>
                    <a:schemeClr val="lt1"/>
                  </a:solidFill>
                  <a:latin typeface="Montserrat" pitchFamily="2" charset="77"/>
                  <a:cs typeface="Calibri"/>
                  <a:sym typeface="Calibri"/>
                </a:endParaRPr>
              </a:p>
            </p:txBody>
          </p:sp>
          <p:sp>
            <p:nvSpPr>
              <p:cNvPr id="450" name="Google Shape;450;p11"/>
              <p:cNvSpPr/>
              <p:nvPr/>
            </p:nvSpPr>
            <p:spPr>
              <a:xfrm>
                <a:off x="11120205" y="2502899"/>
                <a:ext cx="402349" cy="2195476"/>
              </a:xfrm>
              <a:custGeom>
                <a:avLst/>
                <a:gdLst/>
                <a:ahLst/>
                <a:cxnLst/>
                <a:rect l="l" t="t" r="r" b="b"/>
                <a:pathLst>
                  <a:path w="388721" h="2200814" extrusionOk="0">
                    <a:moveTo>
                      <a:pt x="1074" y="1943468"/>
                    </a:moveTo>
                    <a:cubicBezTo>
                      <a:pt x="-20112" y="1463483"/>
                      <a:pt x="278603" y="775632"/>
                      <a:pt x="350871" y="0"/>
                    </a:cubicBezTo>
                    <a:cubicBezTo>
                      <a:pt x="347194" y="116727"/>
                      <a:pt x="486439" y="2111464"/>
                      <a:pt x="252794" y="2200814"/>
                    </a:cubicBezTo>
                    <a:lnTo>
                      <a:pt x="1074" y="1943468"/>
                    </a:lnTo>
                    <a:close/>
                  </a:path>
                </a:pathLst>
              </a:custGeom>
              <a:gradFill>
                <a:gsLst>
                  <a:gs pos="0">
                    <a:srgbClr val="62D2EF"/>
                  </a:gs>
                  <a:gs pos="10000">
                    <a:srgbClr val="62D2EF"/>
                  </a:gs>
                  <a:gs pos="100000">
                    <a:srgbClr val="05578D"/>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451" name="Google Shape;451;p11"/>
              <p:cNvSpPr/>
              <p:nvPr/>
            </p:nvSpPr>
            <p:spPr>
              <a:xfrm rot="-5034327" flipH="1">
                <a:off x="9988936" y="3506542"/>
                <a:ext cx="519199" cy="2262149"/>
              </a:xfrm>
              <a:custGeom>
                <a:avLst/>
                <a:gdLst/>
                <a:ahLst/>
                <a:cxnLst/>
                <a:rect l="l" t="t" r="r" b="b"/>
                <a:pathLst>
                  <a:path w="396784" h="2238726" extrusionOk="0">
                    <a:moveTo>
                      <a:pt x="0" y="1967671"/>
                    </a:moveTo>
                    <a:cubicBezTo>
                      <a:pt x="40411" y="1580627"/>
                      <a:pt x="256662" y="743312"/>
                      <a:pt x="396784" y="0"/>
                    </a:cubicBezTo>
                    <a:cubicBezTo>
                      <a:pt x="393107" y="116727"/>
                      <a:pt x="387444" y="2149376"/>
                      <a:pt x="153799" y="2238726"/>
                    </a:cubicBezTo>
                    <a:lnTo>
                      <a:pt x="0" y="1967671"/>
                    </a:lnTo>
                    <a:close/>
                  </a:path>
                </a:pathLst>
              </a:custGeom>
              <a:gradFill>
                <a:gsLst>
                  <a:gs pos="0">
                    <a:srgbClr val="62D2EF"/>
                  </a:gs>
                  <a:gs pos="10000">
                    <a:srgbClr val="62D2EF"/>
                  </a:gs>
                  <a:gs pos="100000">
                    <a:srgbClr val="05578D"/>
                  </a:gs>
                </a:gsLst>
                <a:lin ang="6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grpSp>
        <p:grpSp>
          <p:nvGrpSpPr>
            <p:cNvPr id="2" name="Group 1">
              <a:extLst>
                <a:ext uri="{FF2B5EF4-FFF2-40B4-BE49-F238E27FC236}">
                  <a16:creationId xmlns:a16="http://schemas.microsoft.com/office/drawing/2014/main" id="{44101F74-E8E7-32A2-61BE-4E975500B761}"/>
                </a:ext>
              </a:extLst>
            </p:cNvPr>
            <p:cNvGrpSpPr/>
            <p:nvPr/>
          </p:nvGrpSpPr>
          <p:grpSpPr>
            <a:xfrm>
              <a:off x="9363117" y="3744401"/>
              <a:ext cx="2405645" cy="1824793"/>
              <a:chOff x="9363117" y="4201893"/>
              <a:chExt cx="2405645" cy="1824793"/>
            </a:xfrm>
          </p:grpSpPr>
          <p:pic>
            <p:nvPicPr>
              <p:cNvPr id="475" name="Google Shape;475;p11"/>
              <p:cNvPicPr preferRelativeResize="0"/>
              <p:nvPr/>
            </p:nvPicPr>
            <p:blipFill rotWithShape="1">
              <a:blip r:embed="rId3">
                <a:alphaModFix/>
              </a:blip>
              <a:srcRect/>
              <a:stretch/>
            </p:blipFill>
            <p:spPr>
              <a:xfrm>
                <a:off x="9363117" y="4201893"/>
                <a:ext cx="2405645" cy="1824793"/>
              </a:xfrm>
              <a:prstGeom prst="rect">
                <a:avLst/>
              </a:prstGeom>
              <a:blipFill rotWithShape="1">
                <a:blip r:embed="rId4">
                  <a:alphaModFix amt="0"/>
                </a:blip>
                <a:stretch>
                  <a:fillRect/>
                </a:stretch>
              </a:blipFill>
              <a:ln>
                <a:noFill/>
              </a:ln>
            </p:spPr>
          </p:pic>
          <p:sp>
            <p:nvSpPr>
              <p:cNvPr id="476" name="Google Shape;476;p11"/>
              <p:cNvSpPr/>
              <p:nvPr/>
            </p:nvSpPr>
            <p:spPr>
              <a:xfrm>
                <a:off x="9714875" y="4327948"/>
                <a:ext cx="1676344" cy="1555521"/>
              </a:xfrm>
              <a:prstGeom prst="ellipse">
                <a:avLst/>
              </a:prstGeom>
              <a:noFill/>
              <a:ln w="41275" cap="flat" cmpd="sng">
                <a:solidFill>
                  <a:srgbClr val="FFC000">
                    <a:alpha val="3882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grpSp>
      </p:grpSp>
      <p:pic>
        <p:nvPicPr>
          <p:cNvPr id="435" name="Google Shape;435;p11"/>
          <p:cNvPicPr preferRelativeResize="0"/>
          <p:nvPr/>
        </p:nvPicPr>
        <p:blipFill rotWithShape="1">
          <a:blip r:embed="rId5">
            <a:alphaModFix/>
          </a:blip>
          <a:srcRect t="5664" b="5664"/>
          <a:stretch/>
        </p:blipFill>
        <p:spPr>
          <a:xfrm>
            <a:off x="0" y="400"/>
            <a:ext cx="18342071" cy="6329970"/>
          </a:xfrm>
          <a:prstGeom prst="rect">
            <a:avLst/>
          </a:prstGeom>
          <a:noFill/>
          <a:ln>
            <a:noFill/>
          </a:ln>
        </p:spPr>
      </p:pic>
      <p:sp>
        <p:nvSpPr>
          <p:cNvPr id="453" name="Google Shape;453;p11"/>
          <p:cNvSpPr txBox="1"/>
          <p:nvPr/>
        </p:nvSpPr>
        <p:spPr>
          <a:xfrm>
            <a:off x="10756640" y="3501500"/>
            <a:ext cx="1469891" cy="80021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dirty="0">
                <a:solidFill>
                  <a:schemeClr val="lt1"/>
                </a:solidFill>
                <a:latin typeface="Montserrat" pitchFamily="2" charset="77"/>
                <a:ea typeface="Montserrat"/>
                <a:cs typeface="Montserrat"/>
                <a:sym typeface="Montserrat"/>
              </a:rPr>
              <a:t>2. </a:t>
            </a:r>
            <a:endParaRPr dirty="0">
              <a:latin typeface="Montserrat" pitchFamily="2" charset="77"/>
            </a:endParaRPr>
          </a:p>
          <a:p>
            <a:pPr marL="0" marR="0" lvl="0" indent="0" algn="l" rtl="0">
              <a:spcBef>
                <a:spcPts val="0"/>
              </a:spcBef>
              <a:spcAft>
                <a:spcPts val="0"/>
              </a:spcAft>
              <a:buNone/>
            </a:pPr>
            <a:r>
              <a:rPr lang="en-US" sz="2000" dirty="0">
                <a:solidFill>
                  <a:schemeClr val="lt1"/>
                </a:solidFill>
                <a:latin typeface="Montserrat" pitchFamily="2" charset="77"/>
                <a:ea typeface="Montserrat"/>
                <a:cs typeface="Montserrat"/>
                <a:sym typeface="Montserrat"/>
              </a:rPr>
              <a:t>Solution</a:t>
            </a:r>
            <a:endParaRPr sz="2000" dirty="0">
              <a:solidFill>
                <a:schemeClr val="lt1"/>
              </a:solidFill>
              <a:latin typeface="Montserrat" pitchFamily="2" charset="77"/>
              <a:ea typeface="Montserrat"/>
              <a:cs typeface="Montserrat"/>
              <a:sym typeface="Montserrat"/>
            </a:endParaRPr>
          </a:p>
        </p:txBody>
      </p:sp>
      <p:sp>
        <p:nvSpPr>
          <p:cNvPr id="456" name="Google Shape;456;p11"/>
          <p:cNvSpPr txBox="1"/>
          <p:nvPr/>
        </p:nvSpPr>
        <p:spPr>
          <a:xfrm>
            <a:off x="8708165" y="5230848"/>
            <a:ext cx="1231123" cy="80021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dirty="0">
                <a:solidFill>
                  <a:schemeClr val="lt1"/>
                </a:solidFill>
                <a:latin typeface="Montserrat" pitchFamily="2" charset="77"/>
                <a:ea typeface="Montserrat"/>
                <a:cs typeface="Montserrat"/>
                <a:sym typeface="Montserrat"/>
              </a:rPr>
              <a:t>3. </a:t>
            </a:r>
            <a:endParaRPr dirty="0">
              <a:latin typeface="Montserrat" pitchFamily="2" charset="77"/>
            </a:endParaRPr>
          </a:p>
          <a:p>
            <a:pPr marL="0" marR="0" lvl="0" indent="0" algn="l" rtl="0">
              <a:spcBef>
                <a:spcPts val="0"/>
              </a:spcBef>
              <a:spcAft>
                <a:spcPts val="0"/>
              </a:spcAft>
              <a:buNone/>
            </a:pPr>
            <a:r>
              <a:rPr lang="en-US" sz="2000" dirty="0">
                <a:solidFill>
                  <a:schemeClr val="lt1"/>
                </a:solidFill>
                <a:latin typeface="Montserrat" pitchFamily="2" charset="77"/>
                <a:ea typeface="Montserrat"/>
                <a:cs typeface="Montserrat"/>
                <a:sym typeface="Montserrat"/>
              </a:rPr>
              <a:t>Forecast</a:t>
            </a:r>
            <a:endParaRPr sz="2000" dirty="0">
              <a:solidFill>
                <a:schemeClr val="lt1"/>
              </a:solidFill>
              <a:latin typeface="Montserrat" pitchFamily="2" charset="77"/>
              <a:ea typeface="Montserrat"/>
              <a:cs typeface="Montserrat"/>
              <a:sym typeface="Montserrat"/>
            </a:endParaRPr>
          </a:p>
        </p:txBody>
      </p:sp>
      <p:sp>
        <p:nvSpPr>
          <p:cNvPr id="459" name="Google Shape;459;p11"/>
          <p:cNvSpPr txBox="1"/>
          <p:nvPr/>
        </p:nvSpPr>
        <p:spPr>
          <a:xfrm>
            <a:off x="10720551" y="5305380"/>
            <a:ext cx="1068718" cy="80021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dirty="0">
                <a:solidFill>
                  <a:schemeClr val="lt1"/>
                </a:solidFill>
                <a:latin typeface="Montserrat" pitchFamily="2" charset="77"/>
                <a:ea typeface="Montserrat"/>
                <a:cs typeface="Montserrat"/>
                <a:sym typeface="Montserrat"/>
              </a:rPr>
              <a:t>4.</a:t>
            </a:r>
            <a:endParaRPr dirty="0">
              <a:latin typeface="Montserrat" pitchFamily="2" charset="77"/>
            </a:endParaRPr>
          </a:p>
          <a:p>
            <a:pPr marL="0" marR="0" lvl="0" indent="0" algn="l" rtl="0">
              <a:spcBef>
                <a:spcPts val="0"/>
              </a:spcBef>
              <a:spcAft>
                <a:spcPts val="0"/>
              </a:spcAft>
              <a:buNone/>
            </a:pPr>
            <a:r>
              <a:rPr lang="en-US" sz="2000" dirty="0">
                <a:solidFill>
                  <a:schemeClr val="lt1"/>
                </a:solidFill>
                <a:latin typeface="Montserrat" pitchFamily="2" charset="77"/>
                <a:ea typeface="Montserrat"/>
                <a:cs typeface="Montserrat"/>
                <a:sym typeface="Montserrat"/>
              </a:rPr>
              <a:t>Model</a:t>
            </a:r>
            <a:endParaRPr sz="2000" dirty="0">
              <a:solidFill>
                <a:schemeClr val="lt1"/>
              </a:solidFill>
              <a:latin typeface="Montserrat" pitchFamily="2" charset="77"/>
              <a:ea typeface="Montserrat"/>
              <a:cs typeface="Montserrat"/>
              <a:sym typeface="Montserrat"/>
            </a:endParaRPr>
          </a:p>
        </p:txBody>
      </p:sp>
      <p:sp>
        <p:nvSpPr>
          <p:cNvPr id="460" name="Google Shape;460;p11"/>
          <p:cNvSpPr txBox="1"/>
          <p:nvPr/>
        </p:nvSpPr>
        <p:spPr>
          <a:xfrm>
            <a:off x="12491202" y="6550525"/>
            <a:ext cx="5240396" cy="1892826"/>
          </a:xfrm>
          <a:prstGeom prst="rect">
            <a:avLst/>
          </a:prstGeom>
          <a:noFill/>
          <a:ln>
            <a:noFill/>
          </a:ln>
        </p:spPr>
        <p:txBody>
          <a:bodyPr spcFirstLastPara="1" wrap="square" lIns="0" tIns="0" rIns="0" bIns="0" anchor="t" anchorCtr="0">
            <a:spAutoFit/>
          </a:bodyPr>
          <a:lstStyle/>
          <a:p>
            <a:pPr marL="457200" lvl="1" indent="-171450">
              <a:lnSpc>
                <a:spcPct val="150000"/>
              </a:lnSpc>
              <a:buClr>
                <a:schemeClr val="lt1"/>
              </a:buClr>
              <a:buSzPts val="1100"/>
              <a:buFont typeface="Wingdings" pitchFamily="2" charset="2"/>
              <a:buChar char="Ø"/>
            </a:pPr>
            <a:endParaRPr sz="1200" dirty="0">
              <a:solidFill>
                <a:schemeClr val="lt1"/>
              </a:solidFill>
              <a:latin typeface="Montserrat" pitchFamily="2" charset="77"/>
              <a:sym typeface="Montserrat"/>
            </a:endParaRPr>
          </a:p>
          <a:p>
            <a:pPr marL="457200" lvl="1" indent="-171450">
              <a:lnSpc>
                <a:spcPct val="150000"/>
              </a:lnSpc>
              <a:buClr>
                <a:schemeClr val="lt1"/>
              </a:buClr>
              <a:buSzPts val="1100"/>
              <a:buFont typeface="Wingdings" pitchFamily="2" charset="2"/>
              <a:buChar char="Ø"/>
            </a:pPr>
            <a:r>
              <a:rPr lang="en-US" dirty="0">
                <a:solidFill>
                  <a:schemeClr val="lt1"/>
                </a:solidFill>
                <a:latin typeface="Montserrat" pitchFamily="2" charset="77"/>
                <a:sym typeface="Montserrat"/>
              </a:rPr>
              <a:t>B2B Model</a:t>
            </a:r>
            <a:endParaRPr dirty="0">
              <a:solidFill>
                <a:schemeClr val="lt1"/>
              </a:solidFill>
              <a:latin typeface="Montserrat" pitchFamily="2" charset="77"/>
            </a:endParaRPr>
          </a:p>
          <a:p>
            <a:pPr marL="457200" lvl="1" indent="-171450">
              <a:lnSpc>
                <a:spcPct val="150000"/>
              </a:lnSpc>
              <a:buClr>
                <a:schemeClr val="lt1"/>
              </a:buClr>
              <a:buSzPts val="1100"/>
              <a:buFont typeface="Wingdings" pitchFamily="2" charset="2"/>
              <a:buChar char="Ø"/>
            </a:pPr>
            <a:r>
              <a:rPr lang="en-US" dirty="0">
                <a:solidFill>
                  <a:schemeClr val="lt1"/>
                </a:solidFill>
                <a:latin typeface="Montserrat" pitchFamily="2" charset="77"/>
                <a:sym typeface="Montserrat"/>
              </a:rPr>
              <a:t>Initial customers - Pharma companies &amp; potential dealers</a:t>
            </a:r>
            <a:endParaRPr dirty="0">
              <a:solidFill>
                <a:schemeClr val="lt1"/>
              </a:solidFill>
              <a:latin typeface="Montserrat" pitchFamily="2" charset="77"/>
            </a:endParaRPr>
          </a:p>
          <a:p>
            <a:pPr marL="457200" lvl="1" indent="-171450">
              <a:lnSpc>
                <a:spcPct val="150000"/>
              </a:lnSpc>
              <a:buClr>
                <a:schemeClr val="lt1"/>
              </a:buClr>
              <a:buSzPts val="1100"/>
              <a:buFont typeface="Wingdings" pitchFamily="2" charset="2"/>
              <a:buChar char="Ø"/>
            </a:pPr>
            <a:r>
              <a:rPr lang="en-US" dirty="0">
                <a:solidFill>
                  <a:schemeClr val="lt1"/>
                </a:solidFill>
                <a:latin typeface="Montserrat" pitchFamily="2" charset="77"/>
                <a:sym typeface="Montserrat"/>
              </a:rPr>
              <a:t>2nd customers - mid/local area pharma networks</a:t>
            </a:r>
            <a:endParaRPr dirty="0">
              <a:solidFill>
                <a:schemeClr val="lt1"/>
              </a:solidFill>
              <a:latin typeface="Montserrat" pitchFamily="2" charset="77"/>
            </a:endParaRPr>
          </a:p>
          <a:p>
            <a:pPr marL="457200" lvl="1" indent="-171450">
              <a:lnSpc>
                <a:spcPct val="150000"/>
              </a:lnSpc>
              <a:buClr>
                <a:schemeClr val="lt1"/>
              </a:buClr>
              <a:buSzPts val="1100"/>
              <a:buFont typeface="Wingdings" pitchFamily="2" charset="2"/>
              <a:buChar char="Ø"/>
            </a:pPr>
            <a:r>
              <a:rPr lang="en-US" dirty="0">
                <a:solidFill>
                  <a:schemeClr val="lt1"/>
                </a:solidFill>
                <a:latin typeface="Montserrat" pitchFamily="2" charset="77"/>
                <a:sym typeface="Montserrat"/>
              </a:rPr>
              <a:t>To provide our over 1,000,000 units targets</a:t>
            </a:r>
            <a:r>
              <a:rPr lang="en-US" sz="1200" b="0" i="0" u="none" strike="noStrike" cap="none" dirty="0">
                <a:solidFill>
                  <a:schemeClr val="lt1"/>
                </a:solidFill>
                <a:latin typeface="Montserrat" pitchFamily="2" charset="77"/>
                <a:ea typeface="Montserrat"/>
                <a:cs typeface="Montserrat"/>
                <a:sym typeface="Montserrat"/>
              </a:rPr>
              <a:t>.</a:t>
            </a:r>
            <a:endParaRPr dirty="0">
              <a:latin typeface="Montserrat" pitchFamily="2" charset="77"/>
            </a:endParaRPr>
          </a:p>
        </p:txBody>
      </p:sp>
      <p:sp>
        <p:nvSpPr>
          <p:cNvPr id="461" name="Google Shape;461;p11"/>
          <p:cNvSpPr/>
          <p:nvPr/>
        </p:nvSpPr>
        <p:spPr>
          <a:xfrm>
            <a:off x="15252160" y="8899464"/>
            <a:ext cx="4542155" cy="68820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endParaRPr sz="2250">
              <a:solidFill>
                <a:schemeClr val="lt1"/>
              </a:solidFill>
              <a:latin typeface="Montserrat" pitchFamily="2" charset="77"/>
              <a:ea typeface="Verdana"/>
              <a:cs typeface="Verdana"/>
              <a:sym typeface="Verdana"/>
            </a:endParaRPr>
          </a:p>
        </p:txBody>
      </p:sp>
      <p:sp>
        <p:nvSpPr>
          <p:cNvPr id="462" name="Google Shape;462;p11"/>
          <p:cNvSpPr/>
          <p:nvPr/>
        </p:nvSpPr>
        <p:spPr>
          <a:xfrm>
            <a:off x="279672" y="3950126"/>
            <a:ext cx="4455320" cy="1800432"/>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4200" dirty="0">
                <a:solidFill>
                  <a:schemeClr val="lt1"/>
                </a:solidFill>
                <a:latin typeface="Montserrat" pitchFamily="2" charset="77"/>
                <a:ea typeface="Montserrat SemiBold"/>
                <a:cs typeface="Montserrat SemiBold"/>
                <a:sym typeface="Montserrat SemiBold"/>
              </a:rPr>
              <a:t>Key Factors</a:t>
            </a:r>
            <a:endParaRPr dirty="0">
              <a:latin typeface="Montserrat" pitchFamily="2" charset="77"/>
            </a:endParaRPr>
          </a:p>
          <a:p>
            <a:pPr rtl="1"/>
            <a:r>
              <a:rPr lang="en-US" sz="2400" dirty="0">
                <a:solidFill>
                  <a:srgbClr val="FFFF00"/>
                </a:solidFill>
                <a:latin typeface="Montserrat" pitchFamily="2" charset="77"/>
                <a:cs typeface="Poppins Medium"/>
                <a:sym typeface="Poppins Medium"/>
              </a:rPr>
              <a:t>Investment Thesis</a:t>
            </a:r>
            <a:endParaRPr sz="2400" dirty="0">
              <a:solidFill>
                <a:srgbClr val="FFFF00"/>
              </a:solidFill>
              <a:latin typeface="Montserrat" pitchFamily="2" charset="77"/>
              <a:cs typeface="Poppins Medium"/>
            </a:endParaRPr>
          </a:p>
          <a:p>
            <a:pPr marL="0" marR="0" lvl="0" indent="0" algn="l" rtl="0">
              <a:spcBef>
                <a:spcPts val="0"/>
              </a:spcBef>
              <a:spcAft>
                <a:spcPts val="0"/>
              </a:spcAft>
              <a:buNone/>
            </a:pPr>
            <a:endParaRPr sz="4200" dirty="0">
              <a:solidFill>
                <a:schemeClr val="lt1"/>
              </a:solidFill>
              <a:latin typeface="Montserrat" pitchFamily="2" charset="77"/>
              <a:ea typeface="Montserrat SemiBold"/>
              <a:cs typeface="Montserrat SemiBold"/>
              <a:sym typeface="Montserrat SemiBold"/>
            </a:endParaRPr>
          </a:p>
        </p:txBody>
      </p:sp>
      <p:pic>
        <p:nvPicPr>
          <p:cNvPr id="463" name="Google Shape;463;p11"/>
          <p:cNvPicPr preferRelativeResize="0"/>
          <p:nvPr/>
        </p:nvPicPr>
        <p:blipFill rotWithShape="1">
          <a:blip r:embed="rId6">
            <a:alphaModFix/>
          </a:blip>
          <a:srcRect/>
          <a:stretch/>
        </p:blipFill>
        <p:spPr>
          <a:xfrm>
            <a:off x="-638121" y="7291673"/>
            <a:ext cx="416718" cy="414338"/>
          </a:xfrm>
          <a:prstGeom prst="rect">
            <a:avLst/>
          </a:prstGeom>
          <a:noFill/>
          <a:ln>
            <a:noFill/>
          </a:ln>
        </p:spPr>
      </p:pic>
      <p:sp>
        <p:nvSpPr>
          <p:cNvPr id="466" name="Google Shape;466;p11"/>
          <p:cNvSpPr/>
          <p:nvPr/>
        </p:nvSpPr>
        <p:spPr>
          <a:xfrm>
            <a:off x="12751478" y="5934770"/>
            <a:ext cx="909159" cy="844176"/>
          </a:xfrm>
          <a:prstGeom prst="ellipse">
            <a:avLst/>
          </a:prstGeom>
          <a:blipFill rotWithShape="1">
            <a:blip r:embed="rId7">
              <a:alphaModFix/>
            </a:blip>
            <a:stretch>
              <a:fillRect l="-2511" t="-5799" r="-7049" b="-3567"/>
            </a:stretch>
          </a:blipFill>
          <a:ln w="57150" cap="flat"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grpSp>
        <p:nvGrpSpPr>
          <p:cNvPr id="468" name="Google Shape;468;p11"/>
          <p:cNvGrpSpPr/>
          <p:nvPr/>
        </p:nvGrpSpPr>
        <p:grpSpPr>
          <a:xfrm>
            <a:off x="853464" y="9227152"/>
            <a:ext cx="16116355" cy="793541"/>
            <a:chOff x="891103" y="9306957"/>
            <a:chExt cx="16116355" cy="793541"/>
          </a:xfrm>
        </p:grpSpPr>
        <p:cxnSp>
          <p:nvCxnSpPr>
            <p:cNvPr id="469" name="Google Shape;469;p11"/>
            <p:cNvCxnSpPr/>
            <p:nvPr/>
          </p:nvCxnSpPr>
          <p:spPr>
            <a:xfrm rot="7003">
              <a:off x="891112" y="9323372"/>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470" name="Google Shape;470;p11"/>
            <p:cNvSpPr txBox="1"/>
            <p:nvPr/>
          </p:nvSpPr>
          <p:spPr>
            <a:xfrm>
              <a:off x="7620000" y="936497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dirty="0">
                <a:solidFill>
                  <a:schemeClr val="lt1"/>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dirty="0">
                  <a:solidFill>
                    <a:schemeClr val="lt1"/>
                  </a:solidFill>
                  <a:latin typeface="Montserrat" pitchFamily="2" charset="77"/>
                  <a:ea typeface="Calibri"/>
                  <a:cs typeface="Calibri"/>
                  <a:sym typeface="Calibri"/>
                </a:rPr>
                <a:t>© </a:t>
              </a:r>
              <a:r>
                <a:rPr lang="en-US" sz="1600" dirty="0" err="1">
                  <a:solidFill>
                    <a:schemeClr val="lt1"/>
                  </a:solidFill>
                  <a:latin typeface="Montserrat" pitchFamily="2" charset="77"/>
                  <a:ea typeface="Calibri"/>
                  <a:cs typeface="Calibri"/>
                  <a:sym typeface="Calibri"/>
                </a:rPr>
                <a:t>NeuroAudit</a:t>
              </a:r>
              <a:r>
                <a:rPr lang="en-US" sz="1600" b="0" i="0" u="none" strike="noStrike" cap="none" dirty="0">
                  <a:solidFill>
                    <a:schemeClr val="lt1"/>
                  </a:solidFill>
                  <a:latin typeface="Montserrat" pitchFamily="2" charset="77"/>
                  <a:ea typeface="Calibri"/>
                  <a:cs typeface="Calibri"/>
                  <a:sym typeface="Calibri"/>
                </a:rPr>
                <a:t> 202</a:t>
              </a:r>
              <a:r>
                <a:rPr lang="he-IL" sz="1600" b="0" i="0" u="none" strike="noStrike" cap="none" dirty="0">
                  <a:solidFill>
                    <a:schemeClr val="lt1"/>
                  </a:solidFill>
                  <a:latin typeface="Montserrat" pitchFamily="2" charset="77"/>
                  <a:ea typeface="Calibri"/>
                  <a:cs typeface="Calibri"/>
                  <a:sym typeface="Calibri"/>
                </a:rPr>
                <a:t>2</a:t>
              </a:r>
              <a:r>
                <a:rPr lang="en-US" sz="1600" b="0" i="0" u="none" strike="noStrike" cap="none" dirty="0">
                  <a:solidFill>
                    <a:schemeClr val="lt1"/>
                  </a:solidFill>
                  <a:latin typeface="Montserrat" pitchFamily="2" charset="77"/>
                  <a:ea typeface="Calibri"/>
                  <a:cs typeface="Calibri"/>
                  <a:sym typeface="Calibri"/>
                </a:rPr>
                <a:t> </a:t>
              </a:r>
              <a:endParaRPr sz="1600" b="0" i="1" u="none" strike="noStrike" cap="none" dirty="0">
                <a:solidFill>
                  <a:schemeClr val="lt1"/>
                </a:solidFill>
                <a:latin typeface="Montserrat" pitchFamily="2" charset="77"/>
                <a:ea typeface="Calibri"/>
                <a:cs typeface="Calibri"/>
                <a:sym typeface="Calibri"/>
              </a:endParaRPr>
            </a:p>
          </p:txBody>
        </p:sp>
      </p:grpSp>
      <p:pic>
        <p:nvPicPr>
          <p:cNvPr id="471" name="Google Shape;471;p11"/>
          <p:cNvPicPr preferRelativeResize="0"/>
          <p:nvPr/>
        </p:nvPicPr>
        <p:blipFill rotWithShape="1">
          <a:blip r:embed="rId3">
            <a:alphaModFix/>
          </a:blip>
          <a:srcRect/>
          <a:stretch/>
        </p:blipFill>
        <p:spPr>
          <a:xfrm>
            <a:off x="0" y="151909"/>
            <a:ext cx="2904041" cy="2225548"/>
          </a:xfrm>
          <a:prstGeom prst="rect">
            <a:avLst/>
          </a:prstGeom>
          <a:blipFill rotWithShape="1">
            <a:blip r:embed="rId4">
              <a:alphaModFix/>
            </a:blip>
            <a:stretch>
              <a:fillRect/>
            </a:stretch>
          </a:blipFill>
          <a:ln>
            <a:noFill/>
          </a:ln>
        </p:spPr>
      </p:pic>
      <p:sp>
        <p:nvSpPr>
          <p:cNvPr id="474" name="Google Shape;474;p11"/>
          <p:cNvSpPr txBox="1"/>
          <p:nvPr/>
        </p:nvSpPr>
        <p:spPr>
          <a:xfrm>
            <a:off x="8677307" y="3539103"/>
            <a:ext cx="1181874" cy="80021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dirty="0">
                <a:solidFill>
                  <a:schemeClr val="lt1"/>
                </a:solidFill>
                <a:latin typeface="Montserrat" pitchFamily="2" charset="77"/>
                <a:ea typeface="Montserrat"/>
                <a:cs typeface="Montserrat"/>
                <a:sym typeface="Montserrat"/>
              </a:rPr>
              <a:t>1. </a:t>
            </a:r>
            <a:endParaRPr dirty="0">
              <a:latin typeface="Montserrat" pitchFamily="2" charset="77"/>
            </a:endParaRPr>
          </a:p>
          <a:p>
            <a:pPr marL="0" marR="0" lvl="0" indent="0" algn="l" rtl="0">
              <a:spcBef>
                <a:spcPts val="0"/>
              </a:spcBef>
              <a:spcAft>
                <a:spcPts val="0"/>
              </a:spcAft>
              <a:buNone/>
            </a:pPr>
            <a:r>
              <a:rPr lang="en-US" sz="2000" dirty="0">
                <a:solidFill>
                  <a:schemeClr val="lt1"/>
                </a:solidFill>
                <a:latin typeface="Montserrat" pitchFamily="2" charset="77"/>
                <a:ea typeface="Montserrat"/>
                <a:cs typeface="Montserrat"/>
                <a:sym typeface="Montserrat"/>
              </a:rPr>
              <a:t>Market</a:t>
            </a:r>
            <a:endParaRPr sz="2000" dirty="0">
              <a:solidFill>
                <a:schemeClr val="lt1"/>
              </a:solidFill>
              <a:latin typeface="Montserrat" pitchFamily="2" charset="77"/>
              <a:ea typeface="Montserrat"/>
              <a:cs typeface="Montserrat"/>
              <a:sym typeface="Montserrat"/>
            </a:endParaRPr>
          </a:p>
        </p:txBody>
      </p:sp>
      <p:grpSp>
        <p:nvGrpSpPr>
          <p:cNvPr id="10" name="Group 9">
            <a:extLst>
              <a:ext uri="{FF2B5EF4-FFF2-40B4-BE49-F238E27FC236}">
                <a16:creationId xmlns:a16="http://schemas.microsoft.com/office/drawing/2014/main" id="{5EF8B2BF-E9EA-7D3F-3E18-5440C5E316F7}"/>
              </a:ext>
            </a:extLst>
          </p:cNvPr>
          <p:cNvGrpSpPr/>
          <p:nvPr/>
        </p:nvGrpSpPr>
        <p:grpSpPr>
          <a:xfrm>
            <a:off x="3353744" y="1039698"/>
            <a:ext cx="5082416" cy="2516991"/>
            <a:chOff x="3344617" y="1442558"/>
            <a:chExt cx="5082416" cy="2516991"/>
          </a:xfrm>
        </p:grpSpPr>
        <p:sp>
          <p:nvSpPr>
            <p:cNvPr id="467" name="Google Shape;467;p11"/>
            <p:cNvSpPr/>
            <p:nvPr/>
          </p:nvSpPr>
          <p:spPr>
            <a:xfrm>
              <a:off x="3667846" y="1442558"/>
              <a:ext cx="891316" cy="765078"/>
            </a:xfrm>
            <a:prstGeom prst="ellipse">
              <a:avLst/>
            </a:prstGeom>
            <a:blipFill rotWithShape="1">
              <a:blip r:embed="rId8">
                <a:alphaModFix/>
              </a:blip>
              <a:stretch>
                <a:fillRect l="-9225" t="-5033" r="-3813" b="-9387"/>
              </a:stretch>
            </a:blipFill>
            <a:ln w="57150" cap="flat"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473" name="Google Shape;473;p11"/>
            <p:cNvSpPr txBox="1"/>
            <p:nvPr/>
          </p:nvSpPr>
          <p:spPr>
            <a:xfrm>
              <a:off x="3344617" y="2343722"/>
              <a:ext cx="5082416" cy="1615827"/>
            </a:xfrm>
            <a:prstGeom prst="rect">
              <a:avLst/>
            </a:prstGeom>
            <a:noFill/>
            <a:ln>
              <a:noFill/>
            </a:ln>
          </p:spPr>
          <p:txBody>
            <a:bodyPr spcFirstLastPara="1" wrap="square" lIns="0" tIns="0" rIns="0" bIns="0" anchor="t" anchorCtr="0">
              <a:spAutoFit/>
            </a:bodyPr>
            <a:lstStyle/>
            <a:p>
              <a:pPr marL="457200" lvl="1" indent="-171450">
                <a:lnSpc>
                  <a:spcPct val="150000"/>
                </a:lnSpc>
                <a:buClr>
                  <a:schemeClr val="lt1"/>
                </a:buClr>
                <a:buSzPts val="1100"/>
                <a:buFont typeface="Wingdings" pitchFamily="2" charset="2"/>
                <a:buChar char="Ø"/>
              </a:pPr>
              <a:r>
                <a:rPr lang="en-US" dirty="0">
                  <a:solidFill>
                    <a:schemeClr val="lt1"/>
                  </a:solidFill>
                  <a:latin typeface="Montserrat" pitchFamily="2" charset="77"/>
                  <a:sym typeface="Montserrat"/>
                </a:rPr>
                <a:t>A new case of dementia is reported every 3 seconds</a:t>
              </a:r>
              <a:endParaRPr dirty="0">
                <a:solidFill>
                  <a:schemeClr val="lt1"/>
                </a:solidFill>
                <a:latin typeface="Montserrat" pitchFamily="2" charset="77"/>
                <a:sym typeface="Montserrat"/>
              </a:endParaRPr>
            </a:p>
            <a:p>
              <a:pPr marL="457200" lvl="1" indent="-171450">
                <a:lnSpc>
                  <a:spcPct val="150000"/>
                </a:lnSpc>
                <a:buClr>
                  <a:schemeClr val="lt1"/>
                </a:buClr>
                <a:buSzPts val="1100"/>
                <a:buFont typeface="Wingdings" pitchFamily="2" charset="2"/>
                <a:buChar char="Ø"/>
              </a:pPr>
              <a:r>
                <a:rPr lang="en-US" dirty="0">
                  <a:solidFill>
                    <a:schemeClr val="lt1"/>
                  </a:solidFill>
                  <a:latin typeface="Montserrat" pitchFamily="2" charset="77"/>
                  <a:sym typeface="Montserrat"/>
                </a:rPr>
                <a:t>There is an estimated growth in the number of people with dementia from 2020–2050 to 150,000,000 </a:t>
              </a:r>
              <a:endParaRPr dirty="0">
                <a:solidFill>
                  <a:schemeClr val="lt1"/>
                </a:solidFill>
                <a:latin typeface="Montserrat" pitchFamily="2" charset="77"/>
              </a:endParaRPr>
            </a:p>
            <a:p>
              <a:pPr marL="457200" lvl="1" indent="-171450">
                <a:lnSpc>
                  <a:spcPct val="150000"/>
                </a:lnSpc>
                <a:buClr>
                  <a:schemeClr val="lt1"/>
                </a:buClr>
                <a:buSzPts val="1100"/>
                <a:buFont typeface="Wingdings" pitchFamily="2" charset="2"/>
                <a:buChar char="Ø"/>
              </a:pPr>
              <a:r>
                <a:rPr lang="en-US" dirty="0">
                  <a:solidFill>
                    <a:schemeClr val="lt1"/>
                  </a:solidFill>
                  <a:latin typeface="Montserrat" pitchFamily="2" charset="77"/>
                  <a:sym typeface="Montserrat"/>
                </a:rPr>
                <a:t>The cost of dementia in 2020 is over US$1 trillion</a:t>
              </a:r>
              <a:endParaRPr dirty="0">
                <a:solidFill>
                  <a:schemeClr val="lt1"/>
                </a:solidFill>
                <a:latin typeface="Montserrat" pitchFamily="2" charset="77"/>
                <a:sym typeface="Montserrat"/>
              </a:endParaRPr>
            </a:p>
          </p:txBody>
        </p:sp>
        <p:sp>
          <p:nvSpPr>
            <p:cNvPr id="3" name="TextBox 2">
              <a:extLst>
                <a:ext uri="{FF2B5EF4-FFF2-40B4-BE49-F238E27FC236}">
                  <a16:creationId xmlns:a16="http://schemas.microsoft.com/office/drawing/2014/main" id="{71648D6F-52EC-C0E1-66B7-A6F416009524}"/>
                </a:ext>
              </a:extLst>
            </p:cNvPr>
            <p:cNvSpPr txBox="1"/>
            <p:nvPr/>
          </p:nvSpPr>
          <p:spPr>
            <a:xfrm>
              <a:off x="4628723" y="1961960"/>
              <a:ext cx="1412566" cy="338554"/>
            </a:xfrm>
            <a:prstGeom prst="rect">
              <a:avLst/>
            </a:prstGeom>
            <a:noFill/>
          </p:spPr>
          <p:txBody>
            <a:bodyPr wrap="none" rtlCol="0">
              <a:spAutoFit/>
            </a:bodyPr>
            <a:lstStyle/>
            <a:p>
              <a:r>
                <a:rPr lang="en-US" sz="1600" b="1" dirty="0">
                  <a:solidFill>
                    <a:schemeClr val="lt1"/>
                  </a:solidFill>
                  <a:latin typeface="Montserrat" pitchFamily="2" charset="77"/>
                  <a:ea typeface="Montserrat SemiBold"/>
                  <a:cs typeface="Montserrat SemiBold"/>
                  <a:sym typeface="Montserrat SemiBold"/>
                </a:rPr>
                <a:t>Key</a:t>
              </a:r>
              <a:r>
                <a:rPr lang="en-US" sz="1600" b="1" dirty="0">
                  <a:solidFill>
                    <a:schemeClr val="lt1"/>
                  </a:solidFill>
                  <a:latin typeface="Montserrat" pitchFamily="2" charset="77"/>
                  <a:ea typeface="Montserrat"/>
                  <a:cs typeface="Montserrat"/>
                  <a:sym typeface="Montserrat"/>
                </a:rPr>
                <a:t> Market</a:t>
              </a:r>
              <a:endParaRPr lang="en-IL" sz="1600" b="1" dirty="0">
                <a:latin typeface="Montserrat" pitchFamily="2" charset="77"/>
              </a:endParaRPr>
            </a:p>
          </p:txBody>
        </p:sp>
      </p:grpSp>
      <p:grpSp>
        <p:nvGrpSpPr>
          <p:cNvPr id="9" name="Group 8">
            <a:extLst>
              <a:ext uri="{FF2B5EF4-FFF2-40B4-BE49-F238E27FC236}">
                <a16:creationId xmlns:a16="http://schemas.microsoft.com/office/drawing/2014/main" id="{3A91DDC2-AD6C-E0CF-7F37-955B5F0E2453}"/>
              </a:ext>
            </a:extLst>
          </p:cNvPr>
          <p:cNvGrpSpPr/>
          <p:nvPr/>
        </p:nvGrpSpPr>
        <p:grpSpPr>
          <a:xfrm>
            <a:off x="3443832" y="6045794"/>
            <a:ext cx="4780136" cy="2532347"/>
            <a:chOff x="3460248" y="4518272"/>
            <a:chExt cx="4780136" cy="2532347"/>
          </a:xfrm>
        </p:grpSpPr>
        <p:sp>
          <p:nvSpPr>
            <p:cNvPr id="457" name="Google Shape;457;p11"/>
            <p:cNvSpPr txBox="1"/>
            <p:nvPr/>
          </p:nvSpPr>
          <p:spPr>
            <a:xfrm>
              <a:off x="3460248" y="5157793"/>
              <a:ext cx="4780136" cy="1892826"/>
            </a:xfrm>
            <a:prstGeom prst="rect">
              <a:avLst/>
            </a:prstGeom>
            <a:noFill/>
            <a:ln>
              <a:noFill/>
            </a:ln>
          </p:spPr>
          <p:txBody>
            <a:bodyPr spcFirstLastPara="1" wrap="square" lIns="0" tIns="0" rIns="0" bIns="0" anchor="t" anchorCtr="0">
              <a:spAutoFit/>
            </a:bodyPr>
            <a:lstStyle/>
            <a:p>
              <a:pPr marL="457200" marR="0" lvl="1" indent="-187325" algn="l" rtl="0">
                <a:lnSpc>
                  <a:spcPct val="150000"/>
                </a:lnSpc>
                <a:spcBef>
                  <a:spcPts val="0"/>
                </a:spcBef>
                <a:spcAft>
                  <a:spcPts val="0"/>
                </a:spcAft>
                <a:buClr>
                  <a:schemeClr val="lt1"/>
                </a:buClr>
                <a:buSzPts val="1100"/>
                <a:buFont typeface="Wingdings" pitchFamily="2" charset="2"/>
                <a:buChar char="Ø"/>
              </a:pPr>
              <a:endParaRPr sz="1200" b="0" i="0" u="none" strike="noStrike" cap="none" dirty="0">
                <a:solidFill>
                  <a:schemeClr val="lt1"/>
                </a:solidFill>
                <a:latin typeface="Montserrat" pitchFamily="2" charset="77"/>
                <a:ea typeface="Montserrat"/>
                <a:cs typeface="Montserrat"/>
                <a:sym typeface="Montserrat"/>
              </a:endParaRPr>
            </a:p>
            <a:p>
              <a:pPr marL="457200" lvl="1" indent="-257175">
                <a:lnSpc>
                  <a:spcPct val="150000"/>
                </a:lnSpc>
                <a:buClr>
                  <a:schemeClr val="lt1"/>
                </a:buClr>
                <a:buSzPts val="1100"/>
                <a:buFont typeface="Wingdings" pitchFamily="2" charset="2"/>
                <a:buChar char="Ø"/>
              </a:pPr>
              <a:r>
                <a:rPr lang="en-US" dirty="0">
                  <a:solidFill>
                    <a:schemeClr val="lt1"/>
                  </a:solidFill>
                  <a:latin typeface="Montserrat" pitchFamily="2" charset="77"/>
                  <a:ea typeface="Montserrat"/>
                  <a:cs typeface="Montserrat"/>
                  <a:sym typeface="Montserrat"/>
                </a:rPr>
                <a:t>The product is ready for the market</a:t>
              </a:r>
            </a:p>
            <a:p>
              <a:pPr marL="457200" lvl="1" indent="-257175">
                <a:lnSpc>
                  <a:spcPct val="150000"/>
                </a:lnSpc>
                <a:buClr>
                  <a:schemeClr val="lt1"/>
                </a:buClr>
                <a:buSzPts val="1100"/>
                <a:buFont typeface="Wingdings" pitchFamily="2" charset="2"/>
                <a:buChar char="Ø"/>
              </a:pPr>
              <a:r>
                <a:rPr lang="en-US" dirty="0">
                  <a:solidFill>
                    <a:schemeClr val="lt1"/>
                  </a:solidFill>
                  <a:latin typeface="Montserrat" pitchFamily="2" charset="77"/>
                  <a:ea typeface="Montserrat"/>
                  <a:cs typeface="Montserrat"/>
                  <a:sym typeface="Montserrat"/>
                </a:rPr>
                <a:t>6 </a:t>
              </a:r>
              <a:r>
                <a:rPr lang="en-US" b="0" i="0" u="none" strike="noStrike" cap="none" dirty="0">
                  <a:solidFill>
                    <a:schemeClr val="lt1"/>
                  </a:solidFill>
                  <a:latin typeface="Montserrat" pitchFamily="2" charset="77"/>
                  <a:ea typeface="Montserrat"/>
                  <a:cs typeface="Montserrat"/>
                  <a:sym typeface="Montserrat"/>
                </a:rPr>
                <a:t>months from the GTM ,10,000 units will be produced as part of introduction sales</a:t>
              </a:r>
              <a:endParaRPr dirty="0">
                <a:latin typeface="Montserrat" pitchFamily="2" charset="77"/>
              </a:endParaRPr>
            </a:p>
            <a:p>
              <a:pPr marL="457200" marR="0" lvl="1" indent="-257175" algn="l" rtl="0">
                <a:lnSpc>
                  <a:spcPct val="150000"/>
                </a:lnSpc>
                <a:spcBef>
                  <a:spcPts val="0"/>
                </a:spcBef>
                <a:spcAft>
                  <a:spcPts val="0"/>
                </a:spcAft>
                <a:buClr>
                  <a:schemeClr val="lt1"/>
                </a:buClr>
                <a:buSzPts val="1100"/>
                <a:buFont typeface="Wingdings" pitchFamily="2" charset="2"/>
                <a:buChar char="Ø"/>
              </a:pPr>
              <a:r>
                <a:rPr lang="en-US" b="0" i="0" u="none" strike="noStrike" cap="none" dirty="0">
                  <a:solidFill>
                    <a:schemeClr val="lt1"/>
                  </a:solidFill>
                  <a:latin typeface="Montserrat" pitchFamily="2" charset="77"/>
                  <a:ea typeface="Montserrat"/>
                  <a:cs typeface="Montserrat"/>
                  <a:sym typeface="Montserrat"/>
                </a:rPr>
                <a:t>After an additional pried of 18 months, expected introduction quantities are 200,000 to 350,000</a:t>
              </a:r>
              <a:endParaRPr b="0" i="0" u="none" strike="noStrike" cap="none" dirty="0">
                <a:solidFill>
                  <a:schemeClr val="lt1"/>
                </a:solidFill>
                <a:latin typeface="Montserrat" pitchFamily="2" charset="77"/>
                <a:ea typeface="Montserrat"/>
                <a:cs typeface="Montserrat"/>
                <a:sym typeface="Montserrat"/>
              </a:endParaRPr>
            </a:p>
          </p:txBody>
        </p:sp>
        <p:sp>
          <p:nvSpPr>
            <p:cNvPr id="464" name="Google Shape;464;p11"/>
            <p:cNvSpPr/>
            <p:nvPr/>
          </p:nvSpPr>
          <p:spPr>
            <a:xfrm>
              <a:off x="3837373" y="4518272"/>
              <a:ext cx="836485" cy="763164"/>
            </a:xfrm>
            <a:prstGeom prst="ellipse">
              <a:avLst/>
            </a:prstGeom>
            <a:blipFill rotWithShape="1">
              <a:blip r:embed="rId9">
                <a:alphaModFix/>
              </a:blip>
              <a:stretch>
                <a:fillRect l="-8416" t="-2686" r="-4345" b="-6537"/>
              </a:stretch>
            </a:blipFill>
            <a:ln w="57150" cap="flat"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4" name="TextBox 3">
              <a:extLst>
                <a:ext uri="{FF2B5EF4-FFF2-40B4-BE49-F238E27FC236}">
                  <a16:creationId xmlns:a16="http://schemas.microsoft.com/office/drawing/2014/main" id="{EE28C6F5-BACA-4840-F091-7D528A6FCBE3}"/>
                </a:ext>
              </a:extLst>
            </p:cNvPr>
            <p:cNvSpPr txBox="1"/>
            <p:nvPr/>
          </p:nvSpPr>
          <p:spPr>
            <a:xfrm>
              <a:off x="4628723" y="5087423"/>
              <a:ext cx="1532792" cy="338554"/>
            </a:xfrm>
            <a:prstGeom prst="rect">
              <a:avLst/>
            </a:prstGeom>
            <a:noFill/>
          </p:spPr>
          <p:txBody>
            <a:bodyPr wrap="none" rtlCol="0">
              <a:spAutoFit/>
            </a:bodyPr>
            <a:lstStyle/>
            <a:p>
              <a:r>
                <a:rPr lang="en-US" sz="1600" b="1" dirty="0">
                  <a:solidFill>
                    <a:schemeClr val="lt1"/>
                  </a:solidFill>
                  <a:latin typeface="Montserrat" pitchFamily="2" charset="77"/>
                  <a:ea typeface="Montserrat SemiBold"/>
                  <a:cs typeface="Montserrat SemiBold"/>
                  <a:sym typeface="Montserrat SemiBold"/>
                </a:rPr>
                <a:t>Key</a:t>
              </a:r>
              <a:r>
                <a:rPr lang="en-US" sz="1600" b="1" dirty="0">
                  <a:solidFill>
                    <a:schemeClr val="lt1"/>
                  </a:solidFill>
                  <a:latin typeface="Montserrat" pitchFamily="2" charset="77"/>
                  <a:ea typeface="Montserrat"/>
                  <a:cs typeface="Montserrat"/>
                  <a:sym typeface="Montserrat"/>
                </a:rPr>
                <a:t> </a:t>
              </a:r>
              <a:r>
                <a:rPr lang="en-US" sz="1600" dirty="0">
                  <a:solidFill>
                    <a:schemeClr val="lt1"/>
                  </a:solidFill>
                  <a:latin typeface="Montserrat" pitchFamily="2" charset="77"/>
                  <a:ea typeface="Montserrat"/>
                  <a:cs typeface="Montserrat"/>
                  <a:sym typeface="Montserrat"/>
                </a:rPr>
                <a:t>Forecast</a:t>
              </a:r>
              <a:endParaRPr lang="en-IL" sz="1600" b="1" dirty="0">
                <a:latin typeface="Montserrat" pitchFamily="2" charset="77"/>
              </a:endParaRPr>
            </a:p>
          </p:txBody>
        </p:sp>
      </p:grpSp>
      <p:sp>
        <p:nvSpPr>
          <p:cNvPr id="7" name="TextBox 6">
            <a:extLst>
              <a:ext uri="{FF2B5EF4-FFF2-40B4-BE49-F238E27FC236}">
                <a16:creationId xmlns:a16="http://schemas.microsoft.com/office/drawing/2014/main" id="{D2BE04E4-CEBB-8502-89C4-8C268A3E6A72}"/>
              </a:ext>
            </a:extLst>
          </p:cNvPr>
          <p:cNvSpPr txBox="1"/>
          <p:nvPr/>
        </p:nvSpPr>
        <p:spPr>
          <a:xfrm>
            <a:off x="13706622" y="6515216"/>
            <a:ext cx="1289135" cy="338554"/>
          </a:xfrm>
          <a:prstGeom prst="rect">
            <a:avLst/>
          </a:prstGeom>
          <a:noFill/>
        </p:spPr>
        <p:txBody>
          <a:bodyPr wrap="none" rtlCol="0">
            <a:spAutoFit/>
          </a:bodyPr>
          <a:lstStyle/>
          <a:p>
            <a:r>
              <a:rPr lang="en-US" sz="1600" b="1" dirty="0">
                <a:solidFill>
                  <a:schemeClr val="lt1"/>
                </a:solidFill>
                <a:latin typeface="Montserrat" pitchFamily="2" charset="77"/>
                <a:ea typeface="Montserrat SemiBold"/>
                <a:cs typeface="Montserrat SemiBold"/>
                <a:sym typeface="Montserrat SemiBold"/>
              </a:rPr>
              <a:t>Key</a:t>
            </a:r>
            <a:r>
              <a:rPr lang="en-US" sz="1600" b="1" dirty="0">
                <a:solidFill>
                  <a:schemeClr val="lt1"/>
                </a:solidFill>
                <a:latin typeface="Montserrat" pitchFamily="2" charset="77"/>
                <a:ea typeface="Montserrat"/>
                <a:cs typeface="Montserrat"/>
                <a:sym typeface="Montserrat"/>
              </a:rPr>
              <a:t> </a:t>
            </a:r>
            <a:r>
              <a:rPr lang="en-US" sz="1600" dirty="0">
                <a:solidFill>
                  <a:schemeClr val="lt1"/>
                </a:solidFill>
                <a:latin typeface="Montserrat" pitchFamily="2" charset="77"/>
                <a:ea typeface="Montserrat"/>
                <a:cs typeface="Montserrat"/>
                <a:sym typeface="Montserrat"/>
              </a:rPr>
              <a:t>Model</a:t>
            </a:r>
            <a:endParaRPr lang="en-IL" sz="1600" b="1" dirty="0">
              <a:latin typeface="Montserrat" pitchFamily="2" charset="77"/>
            </a:endParaRPr>
          </a:p>
        </p:txBody>
      </p:sp>
      <p:grpSp>
        <p:nvGrpSpPr>
          <p:cNvPr id="11" name="Group 10">
            <a:extLst>
              <a:ext uri="{FF2B5EF4-FFF2-40B4-BE49-F238E27FC236}">
                <a16:creationId xmlns:a16="http://schemas.microsoft.com/office/drawing/2014/main" id="{3C11B405-9FC2-770B-E126-504E7ACCE4BD}"/>
              </a:ext>
            </a:extLst>
          </p:cNvPr>
          <p:cNvGrpSpPr/>
          <p:nvPr/>
        </p:nvGrpSpPr>
        <p:grpSpPr>
          <a:xfrm>
            <a:off x="12160908" y="1039698"/>
            <a:ext cx="5712588" cy="2141997"/>
            <a:chOff x="12007517" y="1568024"/>
            <a:chExt cx="5712588" cy="2141997"/>
          </a:xfrm>
        </p:grpSpPr>
        <p:sp>
          <p:nvSpPr>
            <p:cNvPr id="454" name="Google Shape;454;p11"/>
            <p:cNvSpPr txBox="1"/>
            <p:nvPr/>
          </p:nvSpPr>
          <p:spPr>
            <a:xfrm>
              <a:off x="12007517" y="2417359"/>
              <a:ext cx="5712588" cy="1292662"/>
            </a:xfrm>
            <a:prstGeom prst="rect">
              <a:avLst/>
            </a:prstGeom>
            <a:noFill/>
            <a:ln>
              <a:noFill/>
            </a:ln>
          </p:spPr>
          <p:txBody>
            <a:bodyPr spcFirstLastPara="1" wrap="square" lIns="0" tIns="0" rIns="0" bIns="0" anchor="t" anchorCtr="0">
              <a:spAutoFit/>
            </a:bodyPr>
            <a:lstStyle/>
            <a:p>
              <a:pPr marL="457200" lvl="1" indent="-171450">
                <a:lnSpc>
                  <a:spcPct val="150000"/>
                </a:lnSpc>
                <a:buClr>
                  <a:schemeClr val="lt1"/>
                </a:buClr>
                <a:buSzPts val="1100"/>
                <a:buFont typeface="Wingdings" pitchFamily="2" charset="2"/>
                <a:buChar char="Ø"/>
              </a:pPr>
              <a:r>
                <a:rPr lang="en-US" dirty="0">
                  <a:solidFill>
                    <a:schemeClr val="lt1"/>
                  </a:solidFill>
                  <a:latin typeface="Montserrat" pitchFamily="2" charset="77"/>
                  <a:sym typeface="Montserrat"/>
                </a:rPr>
                <a:t>Simple to use. Operates independently</a:t>
              </a:r>
              <a:endParaRPr dirty="0">
                <a:solidFill>
                  <a:schemeClr val="lt1"/>
                </a:solidFill>
                <a:latin typeface="Montserrat" pitchFamily="2" charset="77"/>
              </a:endParaRPr>
            </a:p>
            <a:p>
              <a:pPr marL="457200" lvl="1" indent="-171450">
                <a:lnSpc>
                  <a:spcPct val="150000"/>
                </a:lnSpc>
                <a:buClr>
                  <a:schemeClr val="lt1"/>
                </a:buClr>
                <a:buSzPts val="1100"/>
                <a:buFont typeface="Wingdings" pitchFamily="2" charset="2"/>
                <a:buChar char="Ø"/>
              </a:pPr>
              <a:r>
                <a:rPr lang="en-US" dirty="0">
                  <a:solidFill>
                    <a:schemeClr val="lt1"/>
                  </a:solidFill>
                  <a:latin typeface="Montserrat" pitchFamily="2" charset="77"/>
                  <a:sym typeface="Montserrat"/>
                </a:rPr>
                <a:t>Technology innovation is based on "blood conduction“</a:t>
              </a:r>
              <a:endParaRPr dirty="0">
                <a:solidFill>
                  <a:schemeClr val="lt1"/>
                </a:solidFill>
                <a:latin typeface="Montserrat" pitchFamily="2" charset="77"/>
              </a:endParaRPr>
            </a:p>
            <a:p>
              <a:pPr marL="457200" lvl="1" indent="-171450">
                <a:lnSpc>
                  <a:spcPct val="150000"/>
                </a:lnSpc>
                <a:buClr>
                  <a:schemeClr val="lt1"/>
                </a:buClr>
                <a:buSzPts val="1100"/>
                <a:buFont typeface="Wingdings" pitchFamily="2" charset="2"/>
                <a:buChar char="Ø"/>
              </a:pPr>
              <a:r>
                <a:rPr lang="en-US" dirty="0">
                  <a:solidFill>
                    <a:schemeClr val="lt1"/>
                  </a:solidFill>
                  <a:latin typeface="Montserrat" pitchFamily="2" charset="77"/>
                  <a:sym typeface="Montserrat"/>
                </a:rPr>
                <a:t>Using a unique modulation to improve cognitive function</a:t>
              </a:r>
              <a:endParaRPr dirty="0">
                <a:solidFill>
                  <a:schemeClr val="lt1"/>
                </a:solidFill>
                <a:latin typeface="Montserrat" pitchFamily="2" charset="77"/>
              </a:endParaRPr>
            </a:p>
            <a:p>
              <a:pPr marL="457200" lvl="1" indent="-171450">
                <a:lnSpc>
                  <a:spcPct val="150000"/>
                </a:lnSpc>
                <a:buClr>
                  <a:schemeClr val="lt1"/>
                </a:buClr>
                <a:buSzPts val="1100"/>
                <a:buFont typeface="Wingdings" pitchFamily="2" charset="2"/>
                <a:buChar char="Ø"/>
              </a:pPr>
              <a:r>
                <a:rPr lang="en-US" dirty="0">
                  <a:solidFill>
                    <a:schemeClr val="lt1"/>
                  </a:solidFill>
                  <a:latin typeface="Montserrat" pitchFamily="2" charset="77"/>
                  <a:sym typeface="Montserrat"/>
                </a:rPr>
                <a:t>For daily use</a:t>
              </a:r>
              <a:endParaRPr dirty="0">
                <a:solidFill>
                  <a:schemeClr val="lt1"/>
                </a:solidFill>
                <a:latin typeface="Montserrat" pitchFamily="2" charset="77"/>
              </a:endParaRPr>
            </a:p>
          </p:txBody>
        </p:sp>
        <p:sp>
          <p:nvSpPr>
            <p:cNvPr id="465" name="Google Shape;465;p11"/>
            <p:cNvSpPr/>
            <p:nvPr/>
          </p:nvSpPr>
          <p:spPr>
            <a:xfrm>
              <a:off x="12414254" y="1568024"/>
              <a:ext cx="891316" cy="749716"/>
            </a:xfrm>
            <a:prstGeom prst="ellipse">
              <a:avLst/>
            </a:prstGeom>
            <a:blipFill rotWithShape="1">
              <a:blip r:embed="rId10">
                <a:alphaModFix/>
              </a:blip>
              <a:stretch>
                <a:fillRect l="-1125" t="-6052" r="-2721" b="-3316"/>
              </a:stretch>
            </a:blipFill>
            <a:ln w="57150" cap="flat"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8" name="TextBox 7">
              <a:extLst>
                <a:ext uri="{FF2B5EF4-FFF2-40B4-BE49-F238E27FC236}">
                  <a16:creationId xmlns:a16="http://schemas.microsoft.com/office/drawing/2014/main" id="{2E9CF0B4-6E49-276E-09D9-8575AA3659D4}"/>
                </a:ext>
              </a:extLst>
            </p:cNvPr>
            <p:cNvSpPr txBox="1"/>
            <p:nvPr/>
          </p:nvSpPr>
          <p:spPr>
            <a:xfrm>
              <a:off x="13341634" y="2038359"/>
              <a:ext cx="1500732" cy="338554"/>
            </a:xfrm>
            <a:prstGeom prst="rect">
              <a:avLst/>
            </a:prstGeom>
            <a:noFill/>
          </p:spPr>
          <p:txBody>
            <a:bodyPr wrap="none" rtlCol="0">
              <a:spAutoFit/>
            </a:bodyPr>
            <a:lstStyle/>
            <a:p>
              <a:r>
                <a:rPr lang="en-US" sz="1600" b="1" dirty="0">
                  <a:solidFill>
                    <a:schemeClr val="lt1"/>
                  </a:solidFill>
                  <a:latin typeface="Montserrat" pitchFamily="2" charset="77"/>
                  <a:ea typeface="Montserrat SemiBold"/>
                  <a:cs typeface="Montserrat SemiBold"/>
                  <a:sym typeface="Montserrat SemiBold"/>
                </a:rPr>
                <a:t>Key</a:t>
              </a:r>
              <a:r>
                <a:rPr lang="en-US" sz="1600" b="1" dirty="0">
                  <a:solidFill>
                    <a:schemeClr val="lt1"/>
                  </a:solidFill>
                  <a:latin typeface="Montserrat" pitchFamily="2" charset="77"/>
                  <a:ea typeface="Montserrat"/>
                  <a:cs typeface="Montserrat"/>
                  <a:sym typeface="Montserrat"/>
                </a:rPr>
                <a:t> </a:t>
              </a:r>
              <a:r>
                <a:rPr lang="en-US" sz="1600" dirty="0">
                  <a:solidFill>
                    <a:schemeClr val="lt1"/>
                  </a:solidFill>
                  <a:latin typeface="Montserrat" pitchFamily="2" charset="77"/>
                  <a:ea typeface="Montserrat"/>
                  <a:cs typeface="Montserrat"/>
                  <a:sym typeface="Montserrat"/>
                </a:rPr>
                <a:t>Solution</a:t>
              </a:r>
              <a:endParaRPr lang="en-IL" sz="1600" b="1" dirty="0">
                <a:latin typeface="Montserrat" pitchFamily="2" charset="77"/>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1"/>
        <p:cNvGrpSpPr/>
        <p:nvPr/>
      </p:nvGrpSpPr>
      <p:grpSpPr>
        <a:xfrm>
          <a:off x="0" y="0"/>
          <a:ext cx="0" cy="0"/>
          <a:chOff x="0" y="0"/>
          <a:chExt cx="0" cy="0"/>
        </a:xfrm>
      </p:grpSpPr>
      <p:pic>
        <p:nvPicPr>
          <p:cNvPr id="482" name="Google Shape;482;p12"/>
          <p:cNvPicPr preferRelativeResize="0"/>
          <p:nvPr/>
        </p:nvPicPr>
        <p:blipFill rotWithShape="1">
          <a:blip r:embed="rId3">
            <a:alphaModFix/>
          </a:blip>
          <a:srcRect t="5664" b="5664"/>
          <a:stretch/>
        </p:blipFill>
        <p:spPr>
          <a:xfrm>
            <a:off x="0" y="11131"/>
            <a:ext cx="18288000" cy="6908150"/>
          </a:xfrm>
          <a:prstGeom prst="rect">
            <a:avLst/>
          </a:prstGeom>
          <a:noFill/>
          <a:ln>
            <a:noFill/>
          </a:ln>
        </p:spPr>
      </p:pic>
      <p:sp>
        <p:nvSpPr>
          <p:cNvPr id="483" name="Google Shape;483;p12"/>
          <p:cNvSpPr/>
          <p:nvPr/>
        </p:nvSpPr>
        <p:spPr>
          <a:xfrm>
            <a:off x="15252160" y="8268890"/>
            <a:ext cx="2593181" cy="3929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endParaRPr sz="2250">
              <a:solidFill>
                <a:schemeClr val="lt1"/>
              </a:solidFill>
              <a:latin typeface="Montserrat" pitchFamily="2" charset="77"/>
              <a:ea typeface="Verdana"/>
              <a:cs typeface="Verdana"/>
              <a:sym typeface="Verdana"/>
            </a:endParaRPr>
          </a:p>
        </p:txBody>
      </p:sp>
      <p:cxnSp>
        <p:nvCxnSpPr>
          <p:cNvPr id="484" name="Google Shape;484;p12"/>
          <p:cNvCxnSpPr/>
          <p:nvPr/>
        </p:nvCxnSpPr>
        <p:spPr>
          <a:xfrm>
            <a:off x="10789270" y="3570317"/>
            <a:ext cx="0" cy="1238406"/>
          </a:xfrm>
          <a:prstGeom prst="straightConnector1">
            <a:avLst/>
          </a:prstGeom>
          <a:noFill/>
          <a:ln w="15875" cap="rnd" cmpd="sng">
            <a:solidFill>
              <a:schemeClr val="dk1"/>
            </a:solidFill>
            <a:prstDash val="solid"/>
            <a:round/>
            <a:headEnd type="none" w="sm" len="sm"/>
            <a:tailEnd type="none" w="sm" len="sm"/>
          </a:ln>
        </p:spPr>
      </p:cxnSp>
      <p:sp>
        <p:nvSpPr>
          <p:cNvPr id="485" name="Google Shape;485;p12"/>
          <p:cNvSpPr/>
          <p:nvPr/>
        </p:nvSpPr>
        <p:spPr>
          <a:xfrm>
            <a:off x="13551485" y="4982277"/>
            <a:ext cx="1785903" cy="805088"/>
          </a:xfrm>
          <a:prstGeom prst="ellipse">
            <a:avLst/>
          </a:prstGeom>
          <a:noFill/>
          <a:ln w="15875" cap="rnd" cmpd="sng">
            <a:solidFill>
              <a:srgbClr val="FF0000"/>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486" name="Google Shape;486;p12"/>
          <p:cNvSpPr txBox="1"/>
          <p:nvPr/>
        </p:nvSpPr>
        <p:spPr>
          <a:xfrm>
            <a:off x="10111305" y="6504790"/>
            <a:ext cx="7885434" cy="3172778"/>
          </a:xfrm>
          <a:prstGeom prst="rect">
            <a:avLst/>
          </a:prstGeom>
          <a:noFill/>
          <a:ln>
            <a:noFill/>
          </a:ln>
        </p:spPr>
        <p:txBody>
          <a:bodyPr spcFirstLastPara="1" wrap="square" lIns="137125" tIns="68550" rIns="137125" bIns="68550" anchor="t" anchorCtr="0">
            <a:noAutofit/>
          </a:bodyPr>
          <a:lstStyle>
            <a:defPPr marR="0" lvl="0" algn="l" rtl="0">
              <a:lnSpc>
                <a:spcPct val="100000"/>
              </a:lnSpc>
              <a:spcBef>
                <a:spcPts val="0"/>
              </a:spcBef>
              <a:spcAft>
                <a:spcPts val="0"/>
              </a:spcAft>
            </a:defPPr>
            <a:lvl1pPr marL="0" indent="0">
              <a:lnSpc>
                <a:spcPct val="150000"/>
              </a:lnSpc>
              <a:buNone/>
              <a:defRPr sz="2400" b="1">
                <a:solidFill>
                  <a:schemeClr val="lt1"/>
                </a:solidFill>
                <a:latin typeface="Montserrat" pitchFamily="2" charset="77"/>
                <a:ea typeface="Montserrat"/>
                <a:cs typeface="Montserrat"/>
              </a:defRPr>
            </a:lvl1pPr>
            <a:lvl2pPr marL="342900" indent="-342900">
              <a:lnSpc>
                <a:spcPct val="150000"/>
              </a:lnSpc>
              <a:buClr>
                <a:schemeClr val="lt1"/>
              </a:buClr>
              <a:buSzPts val="1400"/>
              <a:buFont typeface="Wingdings" pitchFamily="2" charset="2"/>
              <a:buChar char="Ø"/>
              <a:defRPr sz="1800">
                <a:solidFill>
                  <a:schemeClr val="lt1"/>
                </a:solidFill>
                <a:latin typeface="Montserrat" pitchFamily="2" charset="77"/>
                <a:ea typeface="Montserrat"/>
                <a:cs typeface="Montserrat"/>
              </a:defRPr>
            </a:lvl2pPr>
          </a:lstStyle>
          <a:p>
            <a:r>
              <a:rPr lang="en-US" dirty="0">
                <a:sym typeface="Montserrat"/>
              </a:rPr>
              <a:t>Investment Roadmap</a:t>
            </a:r>
            <a:endParaRPr dirty="0">
              <a:sym typeface="Montserrat"/>
            </a:endParaRPr>
          </a:p>
          <a:p>
            <a:pPr lvl="1"/>
            <a:r>
              <a:rPr lang="en-US" dirty="0">
                <a:sym typeface="Montserrat"/>
              </a:rPr>
              <a:t>First millstone - 9 months</a:t>
            </a:r>
            <a:endParaRPr dirty="0">
              <a:sym typeface="Montserrat"/>
            </a:endParaRPr>
          </a:p>
          <a:p>
            <a:pPr lvl="1"/>
            <a:r>
              <a:rPr lang="en-US" dirty="0">
                <a:sym typeface="Montserrat"/>
              </a:rPr>
              <a:t>Second millstone - 14 months</a:t>
            </a:r>
            <a:endParaRPr dirty="0">
              <a:sym typeface="Montserrat"/>
            </a:endParaRPr>
          </a:p>
          <a:p>
            <a:pPr lvl="1"/>
            <a:r>
              <a:rPr lang="en-US" dirty="0">
                <a:sym typeface="Montserrat"/>
              </a:rPr>
              <a:t>Grow millstone - 18 months</a:t>
            </a:r>
            <a:endParaRPr dirty="0">
              <a:sym typeface="Montserrat"/>
            </a:endParaRPr>
          </a:p>
          <a:p>
            <a:pPr lvl="1"/>
            <a:r>
              <a:rPr lang="en-US" dirty="0">
                <a:sym typeface="Montserrat"/>
              </a:rPr>
              <a:t>Milestone timeline  18 \ 14  \ 9  months</a:t>
            </a:r>
            <a:endParaRPr dirty="0">
              <a:sym typeface="Montserrat"/>
            </a:endParaRPr>
          </a:p>
          <a:p>
            <a:endParaRPr dirty="0">
              <a:sym typeface="Calibri"/>
            </a:endParaRPr>
          </a:p>
          <a:p>
            <a:pPr lvl="1"/>
            <a:endParaRPr dirty="0">
              <a:sym typeface="Calibri"/>
            </a:endParaRPr>
          </a:p>
        </p:txBody>
      </p:sp>
      <p:sp>
        <p:nvSpPr>
          <p:cNvPr id="487" name="Google Shape;487;p12"/>
          <p:cNvSpPr/>
          <p:nvPr/>
        </p:nvSpPr>
        <p:spPr>
          <a:xfrm>
            <a:off x="1047640" y="6233743"/>
            <a:ext cx="8313678" cy="2839178"/>
          </a:xfrm>
          <a:prstGeom prst="rect">
            <a:avLst/>
          </a:prstGeom>
          <a:noFill/>
          <a:ln>
            <a:noFill/>
          </a:ln>
        </p:spPr>
        <p:txBody>
          <a:bodyPr spcFirstLastPara="1" wrap="square" lIns="137125" tIns="68550" rIns="137125" bIns="68550" anchor="t" anchorCtr="0">
            <a:spAutoFit/>
          </a:bodyPr>
          <a:lstStyle/>
          <a:p>
            <a:pPr marL="0" marR="0" lvl="0" indent="0" algn="l" rtl="0">
              <a:lnSpc>
                <a:spcPct val="150000"/>
              </a:lnSpc>
              <a:spcBef>
                <a:spcPts val="0"/>
              </a:spcBef>
              <a:spcAft>
                <a:spcPts val="0"/>
              </a:spcAft>
              <a:buNone/>
            </a:pPr>
            <a:r>
              <a:rPr lang="en-US" sz="2400" b="1" dirty="0">
                <a:solidFill>
                  <a:schemeClr val="lt1"/>
                </a:solidFill>
                <a:latin typeface="Montserrat" pitchFamily="2" charset="77"/>
                <a:ea typeface="Montserrat"/>
                <a:cs typeface="Montserrat"/>
                <a:sym typeface="Montserrat"/>
              </a:rPr>
              <a:t>Investment traction </a:t>
            </a:r>
            <a:endParaRPr sz="2400" b="1" dirty="0">
              <a:solidFill>
                <a:schemeClr val="lt1"/>
              </a:solidFill>
              <a:latin typeface="Montserrat" pitchFamily="2" charset="77"/>
              <a:ea typeface="Montserrat"/>
              <a:cs typeface="Montserrat"/>
              <a:sym typeface="Montserrat"/>
            </a:endParaRPr>
          </a:p>
          <a:p>
            <a:pPr marL="342900" marR="0" lvl="1" indent="-342900" algn="l" rtl="0">
              <a:lnSpc>
                <a:spcPct val="150000"/>
              </a:lnSpc>
              <a:spcBef>
                <a:spcPts val="0"/>
              </a:spcBef>
              <a:spcAft>
                <a:spcPts val="0"/>
              </a:spcAft>
              <a:buClr>
                <a:schemeClr val="lt1"/>
              </a:buClr>
              <a:buSzPts val="1400"/>
              <a:buFont typeface="Wingdings" pitchFamily="2" charset="2"/>
              <a:buChar char="Ø"/>
            </a:pPr>
            <a:r>
              <a:rPr lang="en-US" sz="1800" b="0" i="0" u="none" strike="noStrike" cap="none" dirty="0">
                <a:solidFill>
                  <a:schemeClr val="lt1"/>
                </a:solidFill>
                <a:latin typeface="Montserrat" pitchFamily="2" charset="77"/>
                <a:ea typeface="Montserrat"/>
                <a:cs typeface="Montserrat"/>
                <a:sym typeface="Montserrat"/>
              </a:rPr>
              <a:t>Huge market - Alzheimer’s in the US will double to 13 million</a:t>
            </a:r>
            <a:endParaRPr sz="1800" b="0" i="0" u="none" strike="noStrike" cap="none" dirty="0">
              <a:solidFill>
                <a:schemeClr val="lt1"/>
              </a:solidFill>
              <a:latin typeface="Montserrat" pitchFamily="2" charset="77"/>
              <a:ea typeface="Montserrat"/>
              <a:cs typeface="Montserrat"/>
              <a:sym typeface="Montserrat"/>
            </a:endParaRPr>
          </a:p>
          <a:p>
            <a:pPr marL="342900" marR="0" lvl="1" indent="-342900" algn="l" rtl="0">
              <a:lnSpc>
                <a:spcPct val="150000"/>
              </a:lnSpc>
              <a:spcBef>
                <a:spcPts val="0"/>
              </a:spcBef>
              <a:spcAft>
                <a:spcPts val="0"/>
              </a:spcAft>
              <a:buClr>
                <a:schemeClr val="lt1"/>
              </a:buClr>
              <a:buSzPts val="1400"/>
              <a:buFont typeface="Wingdings" pitchFamily="2" charset="2"/>
              <a:buChar char="Ø"/>
            </a:pPr>
            <a:r>
              <a:rPr lang="en-US" sz="1800" b="0" i="0" u="none" strike="noStrike" cap="none" dirty="0">
                <a:solidFill>
                  <a:schemeClr val="lt1"/>
                </a:solidFill>
                <a:latin typeface="Montserrat" pitchFamily="2" charset="77"/>
                <a:ea typeface="Montserrat"/>
                <a:cs typeface="Montserrat"/>
                <a:sym typeface="Montserrat"/>
              </a:rPr>
              <a:t>Product is ready for the Market</a:t>
            </a:r>
            <a:endParaRPr sz="1800" b="0" i="0" u="none" strike="noStrike" cap="none" dirty="0">
              <a:solidFill>
                <a:schemeClr val="lt1"/>
              </a:solidFill>
              <a:latin typeface="Montserrat" pitchFamily="2" charset="77"/>
              <a:ea typeface="Montserrat"/>
              <a:cs typeface="Montserrat"/>
              <a:sym typeface="Montserrat"/>
            </a:endParaRPr>
          </a:p>
          <a:p>
            <a:pPr marL="342900" marR="0" lvl="1" indent="-342900" algn="l" rtl="0">
              <a:lnSpc>
                <a:spcPct val="150000"/>
              </a:lnSpc>
              <a:spcBef>
                <a:spcPts val="0"/>
              </a:spcBef>
              <a:spcAft>
                <a:spcPts val="0"/>
              </a:spcAft>
              <a:buClr>
                <a:schemeClr val="lt1"/>
              </a:buClr>
              <a:buSzPts val="1400"/>
              <a:buFont typeface="Wingdings" pitchFamily="2" charset="2"/>
              <a:buChar char="Ø"/>
            </a:pPr>
            <a:r>
              <a:rPr lang="en-US" sz="1800" b="0" i="0" u="none" strike="noStrike" cap="none" dirty="0">
                <a:solidFill>
                  <a:schemeClr val="lt1"/>
                </a:solidFill>
                <a:latin typeface="Montserrat" pitchFamily="2" charset="77"/>
                <a:ea typeface="Montserrat"/>
                <a:cs typeface="Montserrat"/>
                <a:sym typeface="Montserrat"/>
              </a:rPr>
              <a:t>Innovative, simple to use, No services</a:t>
            </a:r>
            <a:endParaRPr sz="1800" b="0" i="0" u="none" strike="noStrike" cap="none" dirty="0">
              <a:solidFill>
                <a:schemeClr val="lt1"/>
              </a:solidFill>
              <a:latin typeface="Montserrat" pitchFamily="2" charset="77"/>
              <a:ea typeface="Montserrat"/>
              <a:cs typeface="Montserrat"/>
              <a:sym typeface="Montserrat"/>
            </a:endParaRPr>
          </a:p>
          <a:p>
            <a:pPr marL="342900" marR="0" lvl="1" indent="-342900" algn="l" rtl="0">
              <a:lnSpc>
                <a:spcPct val="150000"/>
              </a:lnSpc>
              <a:spcBef>
                <a:spcPts val="0"/>
              </a:spcBef>
              <a:spcAft>
                <a:spcPts val="0"/>
              </a:spcAft>
              <a:buClr>
                <a:schemeClr val="lt1"/>
              </a:buClr>
              <a:buSzPts val="1400"/>
              <a:buFont typeface="Wingdings" pitchFamily="2" charset="2"/>
              <a:buChar char="Ø"/>
            </a:pPr>
            <a:r>
              <a:rPr lang="en-US" sz="1800" b="0" i="0" u="none" strike="noStrike" cap="none" dirty="0">
                <a:solidFill>
                  <a:schemeClr val="lt1"/>
                </a:solidFill>
                <a:latin typeface="Montserrat" pitchFamily="2" charset="77"/>
                <a:ea typeface="Montserrat"/>
                <a:cs typeface="Montserrat"/>
                <a:sym typeface="Montserrat"/>
              </a:rPr>
              <a:t>Disrupting Technology</a:t>
            </a:r>
            <a:endParaRPr sz="1800" b="0" i="0" u="none" strike="noStrike" cap="none" dirty="0">
              <a:solidFill>
                <a:schemeClr val="lt1"/>
              </a:solidFill>
              <a:latin typeface="Montserrat" pitchFamily="2" charset="77"/>
              <a:ea typeface="Montserrat"/>
              <a:cs typeface="Montserrat"/>
              <a:sym typeface="Montserrat"/>
            </a:endParaRPr>
          </a:p>
          <a:p>
            <a:pPr marL="514350" marR="0" lvl="1" indent="-381000" algn="l" rtl="0">
              <a:lnSpc>
                <a:spcPct val="150000"/>
              </a:lnSpc>
              <a:spcBef>
                <a:spcPts val="0"/>
              </a:spcBef>
              <a:spcAft>
                <a:spcPts val="0"/>
              </a:spcAft>
              <a:buNone/>
            </a:pPr>
            <a:endParaRPr sz="2100" b="0" i="0" u="none" strike="noStrike" cap="none" dirty="0">
              <a:solidFill>
                <a:schemeClr val="lt1"/>
              </a:solidFill>
              <a:latin typeface="Montserrat" pitchFamily="2" charset="77"/>
              <a:ea typeface="Calibri"/>
              <a:cs typeface="Calibri"/>
              <a:sym typeface="Calibri"/>
            </a:endParaRPr>
          </a:p>
        </p:txBody>
      </p:sp>
      <p:sp>
        <p:nvSpPr>
          <p:cNvPr id="488" name="Google Shape;488;p12"/>
          <p:cNvSpPr txBox="1"/>
          <p:nvPr/>
        </p:nvSpPr>
        <p:spPr>
          <a:xfrm>
            <a:off x="1071748" y="3965718"/>
            <a:ext cx="8341400" cy="2317847"/>
          </a:xfrm>
          <a:prstGeom prst="rect">
            <a:avLst/>
          </a:prstGeom>
          <a:noFill/>
          <a:ln>
            <a:noFill/>
          </a:ln>
        </p:spPr>
        <p:txBody>
          <a:bodyPr spcFirstLastPara="1" wrap="square" lIns="137125" tIns="68550" rIns="137125" bIns="68550" anchor="t" anchorCtr="0">
            <a:noAutofit/>
          </a:bodyPr>
          <a:lstStyle/>
          <a:p>
            <a:pPr marL="0" marR="0" lvl="0" indent="0" algn="l" rtl="0">
              <a:lnSpc>
                <a:spcPct val="150000"/>
              </a:lnSpc>
              <a:spcBef>
                <a:spcPts val="0"/>
              </a:spcBef>
              <a:spcAft>
                <a:spcPts val="0"/>
              </a:spcAft>
              <a:buNone/>
            </a:pPr>
            <a:r>
              <a:rPr lang="en-US" sz="2400" b="1" dirty="0">
                <a:solidFill>
                  <a:schemeClr val="lt1"/>
                </a:solidFill>
                <a:latin typeface="Montserrat" pitchFamily="2" charset="77"/>
                <a:ea typeface="Montserrat"/>
                <a:cs typeface="Montserrat"/>
                <a:sym typeface="Montserrat"/>
              </a:rPr>
              <a:t>Business model</a:t>
            </a:r>
            <a:endParaRPr sz="2400" b="1" dirty="0">
              <a:solidFill>
                <a:schemeClr val="lt1"/>
              </a:solidFill>
              <a:latin typeface="Montserrat" pitchFamily="2" charset="77"/>
              <a:ea typeface="Montserrat"/>
              <a:cs typeface="Montserrat"/>
              <a:sym typeface="Montserrat"/>
            </a:endParaRPr>
          </a:p>
          <a:p>
            <a:pPr marL="342900" marR="0" lvl="1" indent="-342900" algn="l" rtl="0">
              <a:lnSpc>
                <a:spcPct val="150000"/>
              </a:lnSpc>
              <a:spcBef>
                <a:spcPts val="0"/>
              </a:spcBef>
              <a:spcAft>
                <a:spcPts val="0"/>
              </a:spcAft>
              <a:buClr>
                <a:schemeClr val="lt1"/>
              </a:buClr>
              <a:buSzPts val="1400"/>
              <a:buFont typeface="Wingdings" pitchFamily="2" charset="2"/>
              <a:buChar char="Ø"/>
            </a:pPr>
            <a:r>
              <a:rPr lang="en-US" sz="1800" b="0" i="0" u="none" strike="noStrike" cap="none" dirty="0">
                <a:solidFill>
                  <a:schemeClr val="lt1"/>
                </a:solidFill>
                <a:latin typeface="Montserrat" pitchFamily="2" charset="77"/>
                <a:ea typeface="Montserrat"/>
                <a:cs typeface="Montserrat"/>
                <a:sym typeface="Montserrat"/>
              </a:rPr>
              <a:t>Recurrent Revenue: pay per weekly unit  (8 units)</a:t>
            </a:r>
            <a:endParaRPr sz="1800" b="0" i="0" u="none" strike="noStrike" cap="none" dirty="0">
              <a:solidFill>
                <a:schemeClr val="lt1"/>
              </a:solidFill>
              <a:latin typeface="Montserrat" pitchFamily="2" charset="77"/>
              <a:ea typeface="Montserrat"/>
              <a:cs typeface="Montserrat"/>
              <a:sym typeface="Montserrat"/>
            </a:endParaRPr>
          </a:p>
          <a:p>
            <a:pPr marL="342900" marR="0" lvl="1" indent="-342900" algn="l" rtl="0">
              <a:lnSpc>
                <a:spcPct val="150000"/>
              </a:lnSpc>
              <a:spcBef>
                <a:spcPts val="0"/>
              </a:spcBef>
              <a:spcAft>
                <a:spcPts val="0"/>
              </a:spcAft>
              <a:buClr>
                <a:schemeClr val="lt1"/>
              </a:buClr>
              <a:buSzPts val="1400"/>
              <a:buFont typeface="Wingdings" pitchFamily="2" charset="2"/>
              <a:buChar char="Ø"/>
            </a:pPr>
            <a:r>
              <a:rPr lang="en-US" sz="1800" b="0" i="0" u="none" strike="noStrike" cap="none" dirty="0">
                <a:solidFill>
                  <a:schemeClr val="lt1"/>
                </a:solidFill>
                <a:latin typeface="Montserrat" pitchFamily="2" charset="77"/>
                <a:ea typeface="Montserrat"/>
                <a:cs typeface="Montserrat"/>
                <a:sym typeface="Montserrat"/>
              </a:rPr>
              <a:t>Initial customers - Pharma companies &amp; potential dealers </a:t>
            </a:r>
            <a:endParaRPr sz="1800" b="0" i="0" u="none" strike="noStrike" cap="none" dirty="0">
              <a:solidFill>
                <a:schemeClr val="lt1"/>
              </a:solidFill>
              <a:latin typeface="Montserrat" pitchFamily="2" charset="77"/>
              <a:ea typeface="Montserrat"/>
              <a:cs typeface="Montserrat"/>
              <a:sym typeface="Montserrat"/>
            </a:endParaRPr>
          </a:p>
          <a:p>
            <a:pPr marL="342900" marR="0" lvl="1" indent="-342900" algn="l" rtl="0">
              <a:lnSpc>
                <a:spcPct val="150000"/>
              </a:lnSpc>
              <a:spcBef>
                <a:spcPts val="0"/>
              </a:spcBef>
              <a:spcAft>
                <a:spcPts val="0"/>
              </a:spcAft>
              <a:buClr>
                <a:schemeClr val="lt1"/>
              </a:buClr>
              <a:buSzPts val="1400"/>
              <a:buFont typeface="Wingdings" pitchFamily="2" charset="2"/>
              <a:buChar char="Ø"/>
            </a:pPr>
            <a:r>
              <a:rPr lang="en-US" sz="1800" b="1" i="0" u="none" strike="noStrike" cap="none" dirty="0">
                <a:solidFill>
                  <a:schemeClr val="lt1"/>
                </a:solidFill>
                <a:latin typeface="Montserrat" pitchFamily="2" charset="77"/>
                <a:ea typeface="Montserrat"/>
                <a:cs typeface="Montserrat"/>
                <a:sym typeface="Montserrat"/>
              </a:rPr>
              <a:t>2nd B2B customers </a:t>
            </a:r>
            <a:r>
              <a:rPr lang="en-US" sz="1800" b="0" i="0" u="none" strike="noStrike" cap="none" dirty="0">
                <a:solidFill>
                  <a:schemeClr val="lt1"/>
                </a:solidFill>
                <a:latin typeface="Montserrat" pitchFamily="2" charset="77"/>
                <a:ea typeface="Montserrat"/>
                <a:cs typeface="Montserrat"/>
                <a:sym typeface="Montserrat"/>
              </a:rPr>
              <a:t>– mid/local area pharma networks</a:t>
            </a:r>
            <a:endParaRPr sz="1800" b="0" i="0" u="none" strike="noStrike" cap="none" dirty="0">
              <a:solidFill>
                <a:schemeClr val="lt1"/>
              </a:solidFill>
              <a:latin typeface="Montserrat" pitchFamily="2" charset="77"/>
              <a:ea typeface="Montserrat"/>
              <a:cs typeface="Montserrat"/>
              <a:sym typeface="Montserrat"/>
            </a:endParaRPr>
          </a:p>
        </p:txBody>
      </p:sp>
      <p:sp>
        <p:nvSpPr>
          <p:cNvPr id="489" name="Google Shape;489;p12"/>
          <p:cNvSpPr txBox="1"/>
          <p:nvPr/>
        </p:nvSpPr>
        <p:spPr>
          <a:xfrm>
            <a:off x="9714822" y="3634167"/>
            <a:ext cx="6242489" cy="692437"/>
          </a:xfrm>
          <a:prstGeom prst="rect">
            <a:avLst/>
          </a:prstGeom>
          <a:noFill/>
          <a:ln>
            <a:noFill/>
          </a:ln>
        </p:spPr>
        <p:txBody>
          <a:bodyPr spcFirstLastPara="1" wrap="square" lIns="137125" tIns="68550" rIns="137125" bIns="68550" anchor="t" anchorCtr="0">
            <a:spAutoFit/>
          </a:bodyPr>
          <a:lstStyle/>
          <a:p>
            <a:pPr marL="0" marR="0" lvl="0" indent="0" algn="l" rtl="0">
              <a:lnSpc>
                <a:spcPct val="150000"/>
              </a:lnSpc>
              <a:spcBef>
                <a:spcPts val="0"/>
              </a:spcBef>
              <a:spcAft>
                <a:spcPts val="0"/>
              </a:spcAft>
              <a:buNone/>
            </a:pPr>
            <a:r>
              <a:rPr lang="en-US" sz="2400" b="1">
                <a:solidFill>
                  <a:schemeClr val="lt1"/>
                </a:solidFill>
                <a:latin typeface="Montserrat" pitchFamily="2" charset="77"/>
                <a:ea typeface="Montserrat"/>
                <a:cs typeface="Montserrat"/>
                <a:sym typeface="Montserrat"/>
              </a:rPr>
              <a:t>Invest in Intelligent Neurotech </a:t>
            </a:r>
            <a:endParaRPr sz="2400" b="1">
              <a:solidFill>
                <a:schemeClr val="lt1"/>
              </a:solidFill>
              <a:latin typeface="Montserrat" pitchFamily="2" charset="77"/>
              <a:ea typeface="Montserrat"/>
              <a:cs typeface="Montserrat"/>
              <a:sym typeface="Montserrat"/>
            </a:endParaRPr>
          </a:p>
        </p:txBody>
      </p:sp>
      <p:sp>
        <p:nvSpPr>
          <p:cNvPr id="490" name="Google Shape;490;p12"/>
          <p:cNvSpPr/>
          <p:nvPr/>
        </p:nvSpPr>
        <p:spPr>
          <a:xfrm>
            <a:off x="856620" y="2013919"/>
            <a:ext cx="5999501" cy="1107935"/>
          </a:xfrm>
          <a:prstGeom prst="rect">
            <a:avLst/>
          </a:prstGeom>
          <a:noFill/>
          <a:ln>
            <a:noFill/>
          </a:ln>
        </p:spPr>
        <p:txBody>
          <a:bodyPr spcFirstLastPara="1" wrap="square" lIns="137125" tIns="68550" rIns="137125" bIns="68550" anchor="t" anchorCtr="0">
            <a:spAutoFit/>
          </a:bodyPr>
          <a:lstStyle/>
          <a:p>
            <a:pPr marL="0" marR="0" lvl="1" indent="0" algn="l" rtl="0">
              <a:lnSpc>
                <a:spcPct val="150000"/>
              </a:lnSpc>
              <a:spcBef>
                <a:spcPts val="0"/>
              </a:spcBef>
              <a:spcAft>
                <a:spcPts val="0"/>
              </a:spcAft>
              <a:buNone/>
            </a:pPr>
            <a:r>
              <a:rPr lang="en-US" sz="4200" b="0" i="0" u="none" strike="noStrike" cap="none">
                <a:solidFill>
                  <a:schemeClr val="lt1"/>
                </a:solidFill>
                <a:latin typeface="Montserrat" pitchFamily="2" charset="77"/>
                <a:ea typeface="Montserrat SemiBold"/>
                <a:cs typeface="Montserrat SemiBold"/>
                <a:sym typeface="Montserrat SemiBold"/>
              </a:rPr>
              <a:t>Product Roadmap</a:t>
            </a:r>
            <a:endParaRPr sz="4200" b="0" i="0" u="none" strike="noStrike" cap="none">
              <a:solidFill>
                <a:schemeClr val="lt1"/>
              </a:solidFill>
              <a:latin typeface="Montserrat" pitchFamily="2" charset="77"/>
              <a:ea typeface="Calibri"/>
              <a:cs typeface="Calibri"/>
              <a:sym typeface="Calibri"/>
            </a:endParaRPr>
          </a:p>
        </p:txBody>
      </p:sp>
      <p:grpSp>
        <p:nvGrpSpPr>
          <p:cNvPr id="491" name="Google Shape;491;p12"/>
          <p:cNvGrpSpPr/>
          <p:nvPr/>
        </p:nvGrpSpPr>
        <p:grpSpPr>
          <a:xfrm>
            <a:off x="1047540" y="9420320"/>
            <a:ext cx="16116355" cy="793541"/>
            <a:chOff x="891103" y="9306957"/>
            <a:chExt cx="16116355" cy="793541"/>
          </a:xfrm>
        </p:grpSpPr>
        <p:cxnSp>
          <p:nvCxnSpPr>
            <p:cNvPr id="492" name="Google Shape;492;p12"/>
            <p:cNvCxnSpPr/>
            <p:nvPr/>
          </p:nvCxnSpPr>
          <p:spPr>
            <a:xfrm rot="7003">
              <a:off x="891112" y="9323372"/>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493" name="Google Shape;493;p12"/>
            <p:cNvSpPr txBox="1"/>
            <p:nvPr/>
          </p:nvSpPr>
          <p:spPr>
            <a:xfrm>
              <a:off x="7620000" y="936497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dirty="0">
                <a:solidFill>
                  <a:schemeClr val="lt1"/>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dirty="0">
                  <a:solidFill>
                    <a:schemeClr val="lt1"/>
                  </a:solidFill>
                  <a:latin typeface="Montserrat" pitchFamily="2" charset="77"/>
                  <a:ea typeface="Calibri"/>
                  <a:cs typeface="Calibri"/>
                  <a:sym typeface="Calibri"/>
                </a:rPr>
                <a:t>© </a:t>
              </a:r>
              <a:r>
                <a:rPr lang="en-US" sz="1600" dirty="0" err="1">
                  <a:solidFill>
                    <a:schemeClr val="lt1"/>
                  </a:solidFill>
                  <a:latin typeface="Montserrat" pitchFamily="2" charset="77"/>
                  <a:ea typeface="Calibri"/>
                  <a:cs typeface="Calibri"/>
                  <a:sym typeface="Calibri"/>
                </a:rPr>
                <a:t>NeuroAudit</a:t>
              </a:r>
              <a:r>
                <a:rPr lang="en-US" sz="1600" b="0" i="0" u="none" strike="noStrike" cap="none" dirty="0">
                  <a:solidFill>
                    <a:schemeClr val="lt1"/>
                  </a:solidFill>
                  <a:latin typeface="Montserrat" pitchFamily="2" charset="77"/>
                  <a:ea typeface="Calibri"/>
                  <a:cs typeface="Calibri"/>
                  <a:sym typeface="Calibri"/>
                </a:rPr>
                <a:t> 202</a:t>
              </a:r>
              <a:r>
                <a:rPr lang="he-IL" sz="1600" b="0" i="0" u="none" strike="noStrike" cap="none" dirty="0">
                  <a:solidFill>
                    <a:schemeClr val="lt1"/>
                  </a:solidFill>
                  <a:latin typeface="Montserrat" pitchFamily="2" charset="77"/>
                  <a:ea typeface="Calibri"/>
                  <a:cs typeface="Calibri"/>
                  <a:sym typeface="Calibri"/>
                </a:rPr>
                <a:t>2</a:t>
              </a:r>
              <a:r>
                <a:rPr lang="en-US" sz="1600" b="0" i="0" u="none" strike="noStrike" cap="none" dirty="0">
                  <a:solidFill>
                    <a:schemeClr val="lt1"/>
                  </a:solidFill>
                  <a:latin typeface="Montserrat" pitchFamily="2" charset="77"/>
                  <a:ea typeface="Calibri"/>
                  <a:cs typeface="Calibri"/>
                  <a:sym typeface="Calibri"/>
                </a:rPr>
                <a:t> </a:t>
              </a:r>
              <a:endParaRPr sz="1600" b="0" i="1" u="none" strike="noStrike" cap="none" dirty="0">
                <a:solidFill>
                  <a:schemeClr val="lt1"/>
                </a:solidFill>
                <a:latin typeface="Montserrat" pitchFamily="2" charset="77"/>
                <a:ea typeface="Calibri"/>
                <a:cs typeface="Calibri"/>
                <a:sym typeface="Calibri"/>
              </a:endParaRPr>
            </a:p>
          </p:txBody>
        </p:sp>
      </p:grpSp>
      <p:pic>
        <p:nvPicPr>
          <p:cNvPr id="494" name="Google Shape;494;p12"/>
          <p:cNvPicPr preferRelativeResize="0"/>
          <p:nvPr/>
        </p:nvPicPr>
        <p:blipFill rotWithShape="1">
          <a:blip r:embed="rId4">
            <a:alphaModFix/>
          </a:blip>
          <a:srcRect/>
          <a:stretch/>
        </p:blipFill>
        <p:spPr>
          <a:xfrm>
            <a:off x="0" y="151909"/>
            <a:ext cx="2904041" cy="2225548"/>
          </a:xfrm>
          <a:prstGeom prst="rect">
            <a:avLst/>
          </a:prstGeom>
          <a:blipFill rotWithShape="1">
            <a:blip r:embed="rId5">
              <a:alphaModFix/>
            </a:blip>
            <a:stretch>
              <a:fillRect/>
            </a:stretch>
          </a:blipFill>
          <a:ln>
            <a:noFill/>
          </a:ln>
        </p:spPr>
      </p:pic>
      <p:grpSp>
        <p:nvGrpSpPr>
          <p:cNvPr id="495" name="Google Shape;495;p12"/>
          <p:cNvGrpSpPr/>
          <p:nvPr/>
        </p:nvGrpSpPr>
        <p:grpSpPr>
          <a:xfrm>
            <a:off x="10084116" y="4193629"/>
            <a:ext cx="7094127" cy="1611373"/>
            <a:chOff x="10317476" y="3788161"/>
            <a:chExt cx="7094127" cy="1611373"/>
          </a:xfrm>
        </p:grpSpPr>
        <p:cxnSp>
          <p:nvCxnSpPr>
            <p:cNvPr id="496" name="Google Shape;496;p12"/>
            <p:cNvCxnSpPr/>
            <p:nvPr/>
          </p:nvCxnSpPr>
          <p:spPr>
            <a:xfrm rot="10800000" flipH="1">
              <a:off x="16347732" y="4262392"/>
              <a:ext cx="502418" cy="352979"/>
            </a:xfrm>
            <a:prstGeom prst="straightConnector1">
              <a:avLst/>
            </a:prstGeom>
            <a:noFill/>
            <a:ln w="12700" cap="flat" cmpd="sng">
              <a:solidFill>
                <a:schemeClr val="dk1"/>
              </a:solidFill>
              <a:prstDash val="solid"/>
              <a:round/>
              <a:headEnd type="none" w="sm" len="sm"/>
              <a:tailEnd type="triangle" w="med" len="med"/>
            </a:ln>
            <a:effectLst>
              <a:outerShdw blurRad="50800" dist="50800" dir="5400000" sx="5000" sy="5000" algn="ctr" rotWithShape="0">
                <a:srgbClr val="000000">
                  <a:alpha val="42352"/>
                </a:srgbClr>
              </a:outerShdw>
            </a:effectLst>
          </p:spPr>
        </p:cxnSp>
        <p:sp>
          <p:nvSpPr>
            <p:cNvPr id="497" name="Google Shape;497;p12"/>
            <p:cNvSpPr txBox="1"/>
            <p:nvPr/>
          </p:nvSpPr>
          <p:spPr>
            <a:xfrm>
              <a:off x="10619472" y="4851832"/>
              <a:ext cx="1785903" cy="543704"/>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100" b="1" i="0" u="none" strike="noStrike" cap="none">
                  <a:solidFill>
                    <a:schemeClr val="lt1"/>
                  </a:solidFill>
                  <a:latin typeface="Montserrat" pitchFamily="2" charset="77"/>
                  <a:ea typeface="Montserrat"/>
                  <a:cs typeface="Montserrat"/>
                  <a:sym typeface="Montserrat"/>
                </a:rPr>
                <a:t>2020</a:t>
              </a:r>
              <a:endParaRPr sz="27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650" b="0" i="0" u="none" strike="noStrike" cap="none">
                  <a:solidFill>
                    <a:schemeClr val="lt1"/>
                  </a:solidFill>
                  <a:latin typeface="Montserrat" pitchFamily="2" charset="77"/>
                  <a:ea typeface="Montserrat"/>
                  <a:cs typeface="Montserrat"/>
                  <a:sym typeface="Montserrat"/>
                </a:rPr>
                <a:t>MVP ready</a:t>
              </a:r>
              <a:endParaRPr sz="27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endParaRPr sz="1500" b="1" i="0" u="none" strike="noStrike" cap="none">
                <a:solidFill>
                  <a:schemeClr val="lt1"/>
                </a:solidFill>
                <a:latin typeface="Montserrat" pitchFamily="2" charset="77"/>
                <a:ea typeface="Calibri"/>
                <a:cs typeface="Calibri"/>
                <a:sym typeface="Calibri"/>
              </a:endParaRPr>
            </a:p>
            <a:p>
              <a:pPr marL="108000" marR="0" lvl="1" indent="0" algn="l" rtl="0">
                <a:spcBef>
                  <a:spcPts val="0"/>
                </a:spcBef>
                <a:spcAft>
                  <a:spcPts val="0"/>
                </a:spcAft>
                <a:buNone/>
              </a:pPr>
              <a:endParaRPr sz="1650" b="0" i="0" u="none" strike="noStrike" cap="none">
                <a:solidFill>
                  <a:schemeClr val="lt1"/>
                </a:solidFill>
                <a:latin typeface="Montserrat" pitchFamily="2" charset="77"/>
                <a:ea typeface="Georgia"/>
                <a:cs typeface="Georgia"/>
                <a:sym typeface="Georgia"/>
              </a:endParaRPr>
            </a:p>
          </p:txBody>
        </p:sp>
        <p:sp>
          <p:nvSpPr>
            <p:cNvPr id="498" name="Google Shape;498;p12"/>
            <p:cNvSpPr txBox="1"/>
            <p:nvPr/>
          </p:nvSpPr>
          <p:spPr>
            <a:xfrm>
              <a:off x="11701660" y="3796549"/>
              <a:ext cx="2166736" cy="667161"/>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100" b="1" i="0" u="none" strike="noStrike" cap="none">
                  <a:solidFill>
                    <a:schemeClr val="lt1"/>
                  </a:solidFill>
                  <a:latin typeface="Montserrat" pitchFamily="2" charset="77"/>
                  <a:ea typeface="Montserrat"/>
                  <a:cs typeface="Montserrat"/>
                  <a:sym typeface="Montserrat"/>
                </a:rPr>
                <a:t>2021</a:t>
              </a:r>
              <a:endParaRPr sz="27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650" b="0" i="0" u="none" strike="noStrike" cap="none">
                  <a:solidFill>
                    <a:schemeClr val="lt1"/>
                  </a:solidFill>
                  <a:latin typeface="Montserrat" pitchFamily="2" charset="77"/>
                  <a:ea typeface="Montserrat"/>
                  <a:cs typeface="Montserrat"/>
                  <a:sym typeface="Montserrat"/>
                </a:rPr>
                <a:t>Seed funding</a:t>
              </a:r>
              <a:endParaRPr sz="1500" b="1" i="0" u="none" strike="noStrike" cap="none">
                <a:solidFill>
                  <a:schemeClr val="lt1"/>
                </a:solidFill>
                <a:latin typeface="Montserrat" pitchFamily="2" charset="77"/>
                <a:ea typeface="Montserrat"/>
                <a:cs typeface="Montserrat"/>
                <a:sym typeface="Montserrat"/>
              </a:endParaRPr>
            </a:p>
          </p:txBody>
        </p:sp>
        <p:sp>
          <p:nvSpPr>
            <p:cNvPr id="499" name="Google Shape;499;p12"/>
            <p:cNvSpPr txBox="1"/>
            <p:nvPr/>
          </p:nvSpPr>
          <p:spPr>
            <a:xfrm>
              <a:off x="13803671" y="4623376"/>
              <a:ext cx="1853859" cy="667161"/>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100" b="1" i="0" u="none" strike="noStrike" cap="none">
                  <a:solidFill>
                    <a:schemeClr val="lt1"/>
                  </a:solidFill>
                  <a:latin typeface="Montserrat" pitchFamily="2" charset="77"/>
                  <a:ea typeface="Montserrat"/>
                  <a:cs typeface="Montserrat"/>
                  <a:sym typeface="Montserrat"/>
                </a:rPr>
                <a:t>2022</a:t>
              </a:r>
              <a:endParaRPr sz="27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650" b="0" i="0" u="none" strike="noStrike" cap="none">
                  <a:solidFill>
                    <a:schemeClr val="lt1"/>
                  </a:solidFill>
                  <a:latin typeface="Montserrat" pitchFamily="2" charset="77"/>
                  <a:ea typeface="Montserrat"/>
                  <a:cs typeface="Montserrat"/>
                  <a:sym typeface="Montserrat"/>
                </a:rPr>
                <a:t>Clinical trails</a:t>
              </a:r>
              <a:endParaRPr sz="27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endParaRPr sz="1500" b="1" i="0" u="none" strike="noStrike" cap="none">
                <a:solidFill>
                  <a:schemeClr val="lt1"/>
                </a:solidFill>
                <a:latin typeface="Montserrat" pitchFamily="2" charset="77"/>
                <a:ea typeface="Calibri"/>
                <a:cs typeface="Calibri"/>
                <a:sym typeface="Calibri"/>
              </a:endParaRPr>
            </a:p>
            <a:p>
              <a:pPr marL="108000" marR="0" lvl="1" indent="0" algn="l" rtl="0">
                <a:spcBef>
                  <a:spcPts val="0"/>
                </a:spcBef>
                <a:spcAft>
                  <a:spcPts val="0"/>
                </a:spcAft>
                <a:buNone/>
              </a:pPr>
              <a:endParaRPr sz="1650" b="0" i="0" u="none" strike="noStrike" cap="none">
                <a:solidFill>
                  <a:schemeClr val="lt1"/>
                </a:solidFill>
                <a:latin typeface="Montserrat" pitchFamily="2" charset="77"/>
                <a:ea typeface="Georgia"/>
                <a:cs typeface="Georgia"/>
                <a:sym typeface="Georgia"/>
              </a:endParaRPr>
            </a:p>
          </p:txBody>
        </p:sp>
        <p:sp>
          <p:nvSpPr>
            <p:cNvPr id="500" name="Google Shape;500;p12"/>
            <p:cNvSpPr txBox="1"/>
            <p:nvPr/>
          </p:nvSpPr>
          <p:spPr>
            <a:xfrm>
              <a:off x="14402263" y="3788161"/>
              <a:ext cx="2166731" cy="667161"/>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100" b="1" i="0" u="none" strike="noStrike" cap="none">
                  <a:solidFill>
                    <a:schemeClr val="lt1"/>
                  </a:solidFill>
                  <a:latin typeface="Montserrat" pitchFamily="2" charset="77"/>
                  <a:ea typeface="Montserrat"/>
                  <a:cs typeface="Montserrat"/>
                  <a:sym typeface="Montserrat"/>
                </a:rPr>
                <a:t>2022</a:t>
              </a:r>
              <a:endParaRPr sz="27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650" b="0" i="0" u="none" strike="noStrike" cap="none">
                  <a:solidFill>
                    <a:schemeClr val="lt1"/>
                  </a:solidFill>
                  <a:latin typeface="Montserrat" pitchFamily="2" charset="77"/>
                  <a:ea typeface="Montserrat"/>
                  <a:cs typeface="Montserrat"/>
                  <a:sym typeface="Montserrat"/>
                </a:rPr>
                <a:t>FDA approval</a:t>
              </a:r>
              <a:endParaRPr sz="2700" b="0" i="0" u="none" strike="noStrike" cap="none">
                <a:solidFill>
                  <a:schemeClr val="lt1"/>
                </a:solidFill>
                <a:latin typeface="Montserrat" pitchFamily="2" charset="77"/>
                <a:ea typeface="Montserrat"/>
                <a:cs typeface="Montserrat"/>
                <a:sym typeface="Montserrat"/>
              </a:endParaRPr>
            </a:p>
          </p:txBody>
        </p:sp>
        <p:sp>
          <p:nvSpPr>
            <p:cNvPr id="501" name="Google Shape;501;p12"/>
            <p:cNvSpPr txBox="1"/>
            <p:nvPr/>
          </p:nvSpPr>
          <p:spPr>
            <a:xfrm>
              <a:off x="15800243" y="4732373"/>
              <a:ext cx="1611360" cy="667161"/>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100" b="1" i="0" u="none" strike="noStrike" cap="none">
                  <a:solidFill>
                    <a:schemeClr val="lt1"/>
                  </a:solidFill>
                  <a:latin typeface="Montserrat" pitchFamily="2" charset="77"/>
                  <a:ea typeface="Montserrat"/>
                  <a:cs typeface="Montserrat"/>
                  <a:sym typeface="Montserrat"/>
                </a:rPr>
                <a:t>2023</a:t>
              </a:r>
              <a:endParaRPr sz="27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650" b="0" i="0" u="none" strike="noStrike" cap="none">
                  <a:solidFill>
                    <a:schemeClr val="lt1"/>
                  </a:solidFill>
                  <a:latin typeface="Montserrat" pitchFamily="2" charset="77"/>
                  <a:ea typeface="Montserrat"/>
                  <a:cs typeface="Montserrat"/>
                  <a:sym typeface="Montserrat"/>
                </a:rPr>
                <a:t>Go to market</a:t>
              </a:r>
              <a:endParaRPr sz="27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endParaRPr sz="1650" b="0" i="0" u="none" strike="noStrike" cap="none">
                <a:solidFill>
                  <a:schemeClr val="lt1"/>
                </a:solidFill>
                <a:latin typeface="Montserrat" pitchFamily="2" charset="77"/>
                <a:ea typeface="Calibri"/>
                <a:cs typeface="Calibri"/>
                <a:sym typeface="Calibri"/>
              </a:endParaRPr>
            </a:p>
            <a:p>
              <a:pPr marL="108000" marR="0" lvl="1" indent="0" algn="l" rtl="0">
                <a:spcBef>
                  <a:spcPts val="0"/>
                </a:spcBef>
                <a:spcAft>
                  <a:spcPts val="0"/>
                </a:spcAft>
                <a:buNone/>
              </a:pPr>
              <a:endParaRPr sz="1650" b="0" i="0" u="none" strike="noStrike" cap="none">
                <a:solidFill>
                  <a:schemeClr val="lt1"/>
                </a:solidFill>
                <a:latin typeface="Montserrat" pitchFamily="2" charset="77"/>
                <a:ea typeface="Georgia"/>
                <a:cs typeface="Georgia"/>
                <a:sym typeface="Georgia"/>
              </a:endParaRPr>
            </a:p>
          </p:txBody>
        </p:sp>
        <p:cxnSp>
          <p:nvCxnSpPr>
            <p:cNvPr id="502" name="Google Shape;502;p12"/>
            <p:cNvCxnSpPr/>
            <p:nvPr/>
          </p:nvCxnSpPr>
          <p:spPr>
            <a:xfrm>
              <a:off x="13349184" y="4685341"/>
              <a:ext cx="303416" cy="264476"/>
            </a:xfrm>
            <a:prstGeom prst="straightConnector1">
              <a:avLst/>
            </a:prstGeom>
            <a:noFill/>
            <a:ln w="9525" cap="rnd" cmpd="sng">
              <a:solidFill>
                <a:srgbClr val="FF0000">
                  <a:alpha val="60000"/>
                </a:srgbClr>
              </a:solidFill>
              <a:prstDash val="solid"/>
              <a:round/>
              <a:headEnd type="none" w="sm" len="sm"/>
              <a:tailEnd type="triangle" w="med" len="med"/>
            </a:ln>
          </p:spPr>
        </p:cxnSp>
        <p:cxnSp>
          <p:nvCxnSpPr>
            <p:cNvPr id="503" name="Google Shape;503;p12"/>
            <p:cNvCxnSpPr/>
            <p:nvPr/>
          </p:nvCxnSpPr>
          <p:spPr>
            <a:xfrm>
              <a:off x="10317476" y="4692327"/>
              <a:ext cx="6720458" cy="0"/>
            </a:xfrm>
            <a:prstGeom prst="straightConnector1">
              <a:avLst/>
            </a:prstGeom>
            <a:noFill/>
            <a:ln w="9525" cap="flat" cmpd="sng">
              <a:solidFill>
                <a:schemeClr val="lt1"/>
              </a:solidFill>
              <a:prstDash val="solid"/>
              <a:round/>
              <a:headEnd type="none" w="sm" len="sm"/>
              <a:tailEnd type="triangle" w="med" len="med"/>
            </a:ln>
          </p:spPr>
        </p:cxnSp>
        <p:sp>
          <p:nvSpPr>
            <p:cNvPr id="504" name="Google Shape;504;p12"/>
            <p:cNvSpPr/>
            <p:nvPr/>
          </p:nvSpPr>
          <p:spPr>
            <a:xfrm>
              <a:off x="13230462" y="4574320"/>
              <a:ext cx="246470" cy="219162"/>
            </a:xfrm>
            <a:prstGeom prst="ellipse">
              <a:avLst/>
            </a:prstGeom>
            <a:solidFill>
              <a:srgbClr val="0D88A7"/>
            </a:solidFill>
            <a:ln w="9525" cap="rnd"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505" name="Google Shape;505;p12"/>
            <p:cNvSpPr/>
            <p:nvPr/>
          </p:nvSpPr>
          <p:spPr>
            <a:xfrm>
              <a:off x="10968631" y="4591274"/>
              <a:ext cx="246470" cy="219162"/>
            </a:xfrm>
            <a:prstGeom prst="ellipse">
              <a:avLst/>
            </a:prstGeom>
            <a:solidFill>
              <a:srgbClr val="0D88A7"/>
            </a:solidFill>
            <a:ln w="9525" cap="rnd" cmpd="sng">
              <a:solidFill>
                <a:schemeClr val="lt1">
                  <a:alpha val="60000"/>
                </a:scheme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506" name="Google Shape;506;p12"/>
            <p:cNvSpPr/>
            <p:nvPr/>
          </p:nvSpPr>
          <p:spPr>
            <a:xfrm>
              <a:off x="12158907" y="4589561"/>
              <a:ext cx="246470" cy="219162"/>
            </a:xfrm>
            <a:prstGeom prst="ellipse">
              <a:avLst/>
            </a:prstGeom>
            <a:solidFill>
              <a:srgbClr val="0D88A7"/>
            </a:solidFill>
            <a:ln w="9525" cap="rnd" cmpd="sng">
              <a:solidFill>
                <a:schemeClr val="lt1">
                  <a:alpha val="60000"/>
                </a:scheme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507" name="Google Shape;507;p12"/>
            <p:cNvSpPr/>
            <p:nvPr/>
          </p:nvSpPr>
          <p:spPr>
            <a:xfrm>
              <a:off x="14850544" y="4587523"/>
              <a:ext cx="246470" cy="219162"/>
            </a:xfrm>
            <a:prstGeom prst="ellipse">
              <a:avLst/>
            </a:prstGeom>
            <a:solidFill>
              <a:srgbClr val="0D88A7"/>
            </a:solidFill>
            <a:ln w="9525" cap="rnd" cmpd="sng">
              <a:solidFill>
                <a:schemeClr val="lt1">
                  <a:alpha val="60000"/>
                </a:scheme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508" name="Google Shape;508;p12"/>
            <p:cNvSpPr/>
            <p:nvPr/>
          </p:nvSpPr>
          <p:spPr>
            <a:xfrm>
              <a:off x="16224497" y="4574028"/>
              <a:ext cx="246470" cy="219162"/>
            </a:xfrm>
            <a:prstGeom prst="ellipse">
              <a:avLst/>
            </a:prstGeom>
            <a:solidFill>
              <a:srgbClr val="0D88A7"/>
            </a:solidFill>
            <a:ln w="9525" cap="rnd" cmpd="sng">
              <a:solidFill>
                <a:schemeClr val="lt1">
                  <a:alpha val="60000"/>
                </a:scheme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grpSp>
      <p:grpSp>
        <p:nvGrpSpPr>
          <p:cNvPr id="509" name="Google Shape;509;p12"/>
          <p:cNvGrpSpPr/>
          <p:nvPr/>
        </p:nvGrpSpPr>
        <p:grpSpPr>
          <a:xfrm>
            <a:off x="9652579" y="3070445"/>
            <a:ext cx="24772" cy="5909442"/>
            <a:chOff x="9293639" y="2995968"/>
            <a:chExt cx="24772" cy="5909442"/>
          </a:xfrm>
        </p:grpSpPr>
        <p:cxnSp>
          <p:nvCxnSpPr>
            <p:cNvPr id="510" name="Google Shape;510;p12"/>
            <p:cNvCxnSpPr/>
            <p:nvPr/>
          </p:nvCxnSpPr>
          <p:spPr>
            <a:xfrm rot="10800000">
              <a:off x="9293639" y="2995968"/>
              <a:ext cx="12386" cy="2888350"/>
            </a:xfrm>
            <a:prstGeom prst="straightConnector1">
              <a:avLst/>
            </a:prstGeom>
            <a:noFill/>
            <a:ln w="12700" cap="flat" cmpd="sng">
              <a:solidFill>
                <a:schemeClr val="lt1"/>
              </a:solidFill>
              <a:prstDash val="dash"/>
              <a:round/>
              <a:headEnd type="none" w="sm" len="sm"/>
              <a:tailEnd type="triangle" w="med" len="med"/>
            </a:ln>
          </p:spPr>
        </p:cxnSp>
        <p:cxnSp>
          <p:nvCxnSpPr>
            <p:cNvPr id="511" name="Google Shape;511;p12"/>
            <p:cNvCxnSpPr/>
            <p:nvPr/>
          </p:nvCxnSpPr>
          <p:spPr>
            <a:xfrm>
              <a:off x="9293639" y="5778177"/>
              <a:ext cx="24772" cy="3127233"/>
            </a:xfrm>
            <a:prstGeom prst="straightConnector1">
              <a:avLst/>
            </a:prstGeom>
            <a:noFill/>
            <a:ln w="12700" cap="flat" cmpd="sng">
              <a:solidFill>
                <a:schemeClr val="lt1"/>
              </a:solidFill>
              <a:prstDash val="dash"/>
              <a:round/>
              <a:headEnd type="none" w="sm" len="sm"/>
              <a:tailEnd type="triangle" w="med" len="med"/>
            </a:ln>
          </p:spPr>
        </p:cxnSp>
      </p:grpSp>
      <p:grpSp>
        <p:nvGrpSpPr>
          <p:cNvPr id="512" name="Google Shape;512;p12"/>
          <p:cNvGrpSpPr/>
          <p:nvPr/>
        </p:nvGrpSpPr>
        <p:grpSpPr>
          <a:xfrm>
            <a:off x="1023283" y="6069811"/>
            <a:ext cx="16397826" cy="0"/>
            <a:chOff x="1047549" y="5905500"/>
            <a:chExt cx="16397826" cy="0"/>
          </a:xfrm>
        </p:grpSpPr>
        <p:cxnSp>
          <p:nvCxnSpPr>
            <p:cNvPr id="513" name="Google Shape;513;p12"/>
            <p:cNvCxnSpPr/>
            <p:nvPr/>
          </p:nvCxnSpPr>
          <p:spPr>
            <a:xfrm>
              <a:off x="9177772" y="5905500"/>
              <a:ext cx="8267603" cy="0"/>
            </a:xfrm>
            <a:prstGeom prst="straightConnector1">
              <a:avLst/>
            </a:prstGeom>
            <a:noFill/>
            <a:ln w="12700" cap="flat" cmpd="sng">
              <a:solidFill>
                <a:schemeClr val="lt1"/>
              </a:solidFill>
              <a:prstDash val="dash"/>
              <a:round/>
              <a:headEnd type="none" w="sm" len="sm"/>
              <a:tailEnd type="triangle" w="med" len="med"/>
            </a:ln>
          </p:spPr>
        </p:cxnSp>
        <p:cxnSp>
          <p:nvCxnSpPr>
            <p:cNvPr id="514" name="Google Shape;514;p12"/>
            <p:cNvCxnSpPr/>
            <p:nvPr/>
          </p:nvCxnSpPr>
          <p:spPr>
            <a:xfrm rot="10800000">
              <a:off x="1047549" y="5905500"/>
              <a:ext cx="8282623" cy="0"/>
            </a:xfrm>
            <a:prstGeom prst="straightConnector1">
              <a:avLst/>
            </a:prstGeom>
            <a:noFill/>
            <a:ln w="12700" cap="flat" cmpd="sng">
              <a:solidFill>
                <a:schemeClr val="lt1"/>
              </a:solidFill>
              <a:prstDash val="dash"/>
              <a:round/>
              <a:headEnd type="none" w="sm" len="sm"/>
              <a:tailEnd type="triangle" w="med" len="med"/>
            </a:ln>
          </p:spPr>
        </p:cxnSp>
      </p:grpSp>
      <p:sp>
        <p:nvSpPr>
          <p:cNvPr id="522" name="Google Shape;522;p12"/>
          <p:cNvSpPr/>
          <p:nvPr/>
        </p:nvSpPr>
        <p:spPr>
          <a:xfrm>
            <a:off x="991550" y="2848588"/>
            <a:ext cx="3613490" cy="461624"/>
          </a:xfrm>
          <a:prstGeom prst="rect">
            <a:avLst/>
          </a:prstGeom>
          <a:noFill/>
          <a:ln>
            <a:noFill/>
          </a:ln>
        </p:spPr>
        <p:txBody>
          <a:bodyPr spcFirstLastPara="1" wrap="square" lIns="91425" tIns="45700" rIns="91425" bIns="45700" anchor="t" anchorCtr="0">
            <a:spAutoFit/>
          </a:bodyPr>
          <a:lstStyle/>
          <a:p>
            <a:pPr rtl="1"/>
            <a:r>
              <a:rPr lang="en-US" sz="2400" dirty="0">
                <a:solidFill>
                  <a:srgbClr val="FFFF00"/>
                </a:solidFill>
                <a:latin typeface="Montserrat" pitchFamily="2" charset="77"/>
                <a:cs typeface="Poppins Medium"/>
                <a:sym typeface="Poppins Medium"/>
              </a:rPr>
              <a:t>Timeline to GTM</a:t>
            </a:r>
            <a:endParaRPr sz="2400" dirty="0">
              <a:solidFill>
                <a:srgbClr val="FFFF00"/>
              </a:solidFill>
              <a:latin typeface="Montserrat" pitchFamily="2" charset="77"/>
              <a:cs typeface="Poppins Medium"/>
            </a:endParaRPr>
          </a:p>
        </p:txBody>
      </p:sp>
      <p:sp>
        <p:nvSpPr>
          <p:cNvPr id="523" name="Google Shape;523;p12"/>
          <p:cNvSpPr/>
          <p:nvPr/>
        </p:nvSpPr>
        <p:spPr>
          <a:xfrm>
            <a:off x="14668997" y="5044648"/>
            <a:ext cx="142844" cy="119924"/>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524" name="Google Shape;524;p12"/>
          <p:cNvSpPr/>
          <p:nvPr/>
        </p:nvSpPr>
        <p:spPr>
          <a:xfrm>
            <a:off x="11974664" y="5044648"/>
            <a:ext cx="142844" cy="119924"/>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525" name="Google Shape;525;p12"/>
          <p:cNvSpPr/>
          <p:nvPr/>
        </p:nvSpPr>
        <p:spPr>
          <a:xfrm>
            <a:off x="13046903" y="5036635"/>
            <a:ext cx="142844" cy="119924"/>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526" name="Google Shape;526;p12"/>
          <p:cNvSpPr/>
          <p:nvPr/>
        </p:nvSpPr>
        <p:spPr>
          <a:xfrm>
            <a:off x="16042950" y="5028844"/>
            <a:ext cx="142844" cy="119924"/>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527" name="Google Shape;527;p12"/>
          <p:cNvSpPr/>
          <p:nvPr/>
        </p:nvSpPr>
        <p:spPr>
          <a:xfrm>
            <a:off x="10784093" y="5044648"/>
            <a:ext cx="142844" cy="119924"/>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pic>
        <p:nvPicPr>
          <p:cNvPr id="61" name="Picture 60">
            <a:extLst>
              <a:ext uri="{FF2B5EF4-FFF2-40B4-BE49-F238E27FC236}">
                <a16:creationId xmlns:a16="http://schemas.microsoft.com/office/drawing/2014/main" id="{BD93AD40-5FE2-F886-73B7-73BA13AC679C}"/>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6000"/>
                    </a14:imgEffect>
                  </a14:imgLayer>
                </a14:imgProps>
              </a:ext>
              <a:ext uri="{28A0092B-C50C-407E-A947-70E740481C1C}">
                <a14:useLocalDpi xmlns:a14="http://schemas.microsoft.com/office/drawing/2010/main" val="0"/>
              </a:ext>
            </a:extLst>
          </a:blip>
          <a:stretch>
            <a:fillRect/>
          </a:stretch>
        </p:blipFill>
        <p:spPr>
          <a:xfrm flipH="1">
            <a:off x="8295837" y="4427782"/>
            <a:ext cx="643313" cy="605630"/>
          </a:xfrm>
          <a:prstGeom prst="rect">
            <a:avLst/>
          </a:prstGeom>
        </p:spPr>
      </p:pic>
      <p:pic>
        <p:nvPicPr>
          <p:cNvPr id="62" name="Picture 61" descr="Map&#10;&#10;Description automatically generated">
            <a:extLst>
              <a:ext uri="{FF2B5EF4-FFF2-40B4-BE49-F238E27FC236}">
                <a16:creationId xmlns:a16="http://schemas.microsoft.com/office/drawing/2014/main" id="{0646C87D-C3EE-58F4-99E1-FF34AFB2FC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31485" y="3502581"/>
            <a:ext cx="998643" cy="930164"/>
          </a:xfrm>
          <a:prstGeom prst="rect">
            <a:avLst/>
          </a:prstGeom>
        </p:spPr>
      </p:pic>
      <p:pic>
        <p:nvPicPr>
          <p:cNvPr id="448" name="Picture 447" descr="A picture containing text, clipart&#10;&#10;Description automatically generated">
            <a:extLst>
              <a:ext uri="{FF2B5EF4-FFF2-40B4-BE49-F238E27FC236}">
                <a16:creationId xmlns:a16="http://schemas.microsoft.com/office/drawing/2014/main" id="{00760B7A-0146-D22A-642A-1AEFCBBE519C}"/>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7000"/>
                    </a14:imgEffect>
                  </a14:imgLayer>
                </a14:imgProps>
              </a:ext>
              <a:ext uri="{28A0092B-C50C-407E-A947-70E740481C1C}">
                <a14:useLocalDpi xmlns:a14="http://schemas.microsoft.com/office/drawing/2010/main" val="0"/>
              </a:ext>
            </a:extLst>
          </a:blip>
          <a:srcRect l="1" r="-12268"/>
          <a:stretch/>
        </p:blipFill>
        <p:spPr>
          <a:xfrm>
            <a:off x="8043127" y="7690206"/>
            <a:ext cx="1100873" cy="885259"/>
          </a:xfrm>
          <a:prstGeom prst="rect">
            <a:avLst/>
          </a:prstGeom>
        </p:spPr>
      </p:pic>
      <p:pic>
        <p:nvPicPr>
          <p:cNvPr id="449" name="Picture 448" descr="A picture containing text, clipart&#10;&#10;Description automatically generated">
            <a:extLst>
              <a:ext uri="{FF2B5EF4-FFF2-40B4-BE49-F238E27FC236}">
                <a16:creationId xmlns:a16="http://schemas.microsoft.com/office/drawing/2014/main" id="{858B5F02-D5B1-76F5-B3D3-AA976A357E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61000"/>
                    </a14:imgEffect>
                  </a14:imgLayer>
                </a14:imgProps>
              </a:ext>
              <a:ext uri="{28A0092B-C50C-407E-A947-70E740481C1C}">
                <a14:useLocalDpi xmlns:a14="http://schemas.microsoft.com/office/drawing/2010/main" val="0"/>
              </a:ext>
            </a:extLst>
          </a:blip>
          <a:srcRect l="8643" t="5204" r="11603" b="31254"/>
          <a:stretch/>
        </p:blipFill>
        <p:spPr>
          <a:xfrm>
            <a:off x="8019321" y="3527840"/>
            <a:ext cx="945837" cy="875754"/>
          </a:xfrm>
          <a:prstGeom prst="rect">
            <a:avLst/>
          </a:prstGeom>
        </p:spPr>
      </p:pic>
      <p:pic>
        <p:nvPicPr>
          <p:cNvPr id="451" name="Picture 450" descr="Icon&#10;&#10;Description automatically generated with medium confidence">
            <a:extLst>
              <a:ext uri="{FF2B5EF4-FFF2-40B4-BE49-F238E27FC236}">
                <a16:creationId xmlns:a16="http://schemas.microsoft.com/office/drawing/2014/main" id="{98486238-719F-C3C9-BDA0-D7048B27D18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10000" contrast="6000"/>
                    </a14:imgEffect>
                  </a14:imgLayer>
                </a14:imgProps>
              </a:ext>
            </a:extLst>
          </a:blip>
          <a:srcRect t="12522" r="6694"/>
          <a:stretch/>
        </p:blipFill>
        <p:spPr>
          <a:xfrm>
            <a:off x="15731485" y="7610330"/>
            <a:ext cx="1012243" cy="872482"/>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1"/>
        <p:cNvGrpSpPr/>
        <p:nvPr/>
      </p:nvGrpSpPr>
      <p:grpSpPr>
        <a:xfrm>
          <a:off x="0" y="0"/>
          <a:ext cx="0" cy="0"/>
          <a:chOff x="0" y="0"/>
          <a:chExt cx="0" cy="0"/>
        </a:xfrm>
      </p:grpSpPr>
      <p:pic>
        <p:nvPicPr>
          <p:cNvPr id="532" name="Google Shape;532;p13"/>
          <p:cNvPicPr preferRelativeResize="0"/>
          <p:nvPr/>
        </p:nvPicPr>
        <p:blipFill rotWithShape="1">
          <a:blip r:embed="rId3">
            <a:alphaModFix/>
          </a:blip>
          <a:srcRect t="5664" b="5664"/>
          <a:stretch/>
        </p:blipFill>
        <p:spPr>
          <a:xfrm>
            <a:off x="0" y="0"/>
            <a:ext cx="18288000" cy="6908150"/>
          </a:xfrm>
          <a:prstGeom prst="rect">
            <a:avLst/>
          </a:prstGeom>
          <a:noFill/>
          <a:ln>
            <a:noFill/>
          </a:ln>
        </p:spPr>
      </p:pic>
      <p:sp>
        <p:nvSpPr>
          <p:cNvPr id="533" name="Google Shape;533;p13"/>
          <p:cNvSpPr/>
          <p:nvPr/>
        </p:nvSpPr>
        <p:spPr>
          <a:xfrm>
            <a:off x="15252160" y="8899464"/>
            <a:ext cx="2593181" cy="3929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endParaRPr sz="2250">
              <a:solidFill>
                <a:schemeClr val="lt1"/>
              </a:solidFill>
              <a:latin typeface="Montserrat" pitchFamily="2" charset="77"/>
              <a:ea typeface="Verdana"/>
              <a:cs typeface="Verdana"/>
              <a:sym typeface="Verdana"/>
            </a:endParaRPr>
          </a:p>
        </p:txBody>
      </p:sp>
      <p:grpSp>
        <p:nvGrpSpPr>
          <p:cNvPr id="534" name="Google Shape;534;p13"/>
          <p:cNvGrpSpPr/>
          <p:nvPr/>
        </p:nvGrpSpPr>
        <p:grpSpPr>
          <a:xfrm>
            <a:off x="4609829" y="735602"/>
            <a:ext cx="13235512" cy="2528095"/>
            <a:chOff x="5421703" y="499716"/>
            <a:chExt cx="12225581" cy="2528095"/>
          </a:xfrm>
        </p:grpSpPr>
        <p:grpSp>
          <p:nvGrpSpPr>
            <p:cNvPr id="535" name="Google Shape;535;p13"/>
            <p:cNvGrpSpPr/>
            <p:nvPr/>
          </p:nvGrpSpPr>
          <p:grpSpPr>
            <a:xfrm>
              <a:off x="5421703" y="499716"/>
              <a:ext cx="3192546" cy="2287465"/>
              <a:chOff x="6045272" y="689191"/>
              <a:chExt cx="3158406" cy="2287465"/>
            </a:xfrm>
          </p:grpSpPr>
          <p:sp>
            <p:nvSpPr>
              <p:cNvPr id="536" name="Google Shape;536;p13"/>
              <p:cNvSpPr txBox="1"/>
              <p:nvPr/>
            </p:nvSpPr>
            <p:spPr>
              <a:xfrm>
                <a:off x="6045272" y="2407330"/>
                <a:ext cx="3158406" cy="569326"/>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Dan Anzio</a:t>
                </a:r>
                <a:endParaRPr sz="140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CEO &amp; Business Development</a:t>
                </a:r>
                <a:endParaRPr sz="1400">
                  <a:solidFill>
                    <a:schemeClr val="lt1"/>
                  </a:solidFill>
                  <a:latin typeface="Montserrat" pitchFamily="2" charset="77"/>
                  <a:ea typeface="Montserrat"/>
                  <a:cs typeface="Montserrat"/>
                  <a:sym typeface="Montserrat"/>
                </a:endParaRPr>
              </a:p>
            </p:txBody>
          </p:sp>
          <p:pic>
            <p:nvPicPr>
              <p:cNvPr id="537" name="Google Shape;537;p13"/>
              <p:cNvPicPr preferRelativeResize="0"/>
              <p:nvPr/>
            </p:nvPicPr>
            <p:blipFill rotWithShape="1">
              <a:blip r:embed="rId4">
                <a:alphaModFix/>
              </a:blip>
              <a:srcRect/>
              <a:stretch/>
            </p:blipFill>
            <p:spPr>
              <a:xfrm>
                <a:off x="6266835" y="689191"/>
                <a:ext cx="1431539" cy="1606140"/>
              </a:xfrm>
              <a:prstGeom prst="rect">
                <a:avLst/>
              </a:prstGeom>
              <a:noFill/>
              <a:ln w="9525" cap="flat" cmpd="sng">
                <a:solidFill>
                  <a:schemeClr val="lt1"/>
                </a:solidFill>
                <a:prstDash val="solid"/>
                <a:round/>
                <a:headEnd type="none" w="sm" len="sm"/>
                <a:tailEnd type="none" w="sm" len="sm"/>
              </a:ln>
            </p:spPr>
          </p:pic>
        </p:grpSp>
        <p:grpSp>
          <p:nvGrpSpPr>
            <p:cNvPr id="538" name="Google Shape;538;p13"/>
            <p:cNvGrpSpPr/>
            <p:nvPr/>
          </p:nvGrpSpPr>
          <p:grpSpPr>
            <a:xfrm>
              <a:off x="8739772" y="499716"/>
              <a:ext cx="2915314" cy="2302855"/>
              <a:chOff x="9141253" y="663739"/>
              <a:chExt cx="2915314" cy="2302855"/>
            </a:xfrm>
          </p:grpSpPr>
          <p:sp>
            <p:nvSpPr>
              <p:cNvPr id="539" name="Google Shape;539;p13"/>
              <p:cNvSpPr txBox="1"/>
              <p:nvPr/>
            </p:nvSpPr>
            <p:spPr>
              <a:xfrm>
                <a:off x="9141253" y="2397268"/>
                <a:ext cx="2915314" cy="569326"/>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Erez Saadon</a:t>
                </a:r>
                <a:endParaRPr sz="140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CTO &amp; R&amp;D Designer</a:t>
                </a:r>
                <a:endParaRPr sz="1400">
                  <a:solidFill>
                    <a:schemeClr val="lt1"/>
                  </a:solidFill>
                  <a:latin typeface="Montserrat" pitchFamily="2" charset="77"/>
                  <a:ea typeface="Montserrat"/>
                  <a:cs typeface="Montserrat"/>
                  <a:sym typeface="Montserrat"/>
                </a:endParaRPr>
              </a:p>
            </p:txBody>
          </p:sp>
          <p:pic>
            <p:nvPicPr>
              <p:cNvPr id="540" name="Google Shape;540;p13"/>
              <p:cNvPicPr preferRelativeResize="0"/>
              <p:nvPr/>
            </p:nvPicPr>
            <p:blipFill rotWithShape="1">
              <a:blip r:embed="rId5">
                <a:alphaModFix/>
              </a:blip>
              <a:srcRect/>
              <a:stretch/>
            </p:blipFill>
            <p:spPr>
              <a:xfrm>
                <a:off x="9264188" y="663739"/>
                <a:ext cx="1447013" cy="1638688"/>
              </a:xfrm>
              <a:prstGeom prst="rect">
                <a:avLst/>
              </a:prstGeom>
              <a:noFill/>
              <a:ln w="9525" cap="flat" cmpd="sng">
                <a:solidFill>
                  <a:schemeClr val="lt1"/>
                </a:solidFill>
                <a:prstDash val="solid"/>
                <a:round/>
                <a:headEnd type="none" w="sm" len="sm"/>
                <a:tailEnd type="none" w="sm" len="sm"/>
              </a:ln>
            </p:spPr>
          </p:pic>
        </p:grpSp>
        <p:grpSp>
          <p:nvGrpSpPr>
            <p:cNvPr id="541" name="Google Shape;541;p13"/>
            <p:cNvGrpSpPr/>
            <p:nvPr/>
          </p:nvGrpSpPr>
          <p:grpSpPr>
            <a:xfrm>
              <a:off x="11578256" y="526454"/>
              <a:ext cx="3192546" cy="2501357"/>
              <a:chOff x="11644465" y="662721"/>
              <a:chExt cx="2675171" cy="2501357"/>
            </a:xfrm>
          </p:grpSpPr>
          <p:sp>
            <p:nvSpPr>
              <p:cNvPr id="542" name="Google Shape;542;p13"/>
              <p:cNvSpPr txBox="1"/>
              <p:nvPr/>
            </p:nvSpPr>
            <p:spPr>
              <a:xfrm>
                <a:off x="11644465" y="2379308"/>
                <a:ext cx="2675171" cy="784770"/>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Rachel Langford, </a:t>
                </a:r>
                <a:endParaRPr sz="140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MSc.Med, Clinical Science </a:t>
                </a:r>
                <a:endParaRPr sz="140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a:solidFill>
                      <a:schemeClr val="lt1"/>
                    </a:solidFill>
                    <a:latin typeface="Montserrat" pitchFamily="2" charset="77"/>
                    <a:ea typeface="Montserrat"/>
                    <a:cs typeface="Montserrat"/>
                    <a:sym typeface="Montserrat"/>
                  </a:rPr>
                  <a:t>.</a:t>
                </a:r>
                <a:endParaRPr sz="1400">
                  <a:solidFill>
                    <a:schemeClr val="lt1"/>
                  </a:solidFill>
                  <a:latin typeface="Montserrat" pitchFamily="2" charset="77"/>
                  <a:ea typeface="Montserrat"/>
                  <a:cs typeface="Montserrat"/>
                  <a:sym typeface="Montserrat"/>
                </a:endParaRPr>
              </a:p>
            </p:txBody>
          </p:sp>
          <p:pic>
            <p:nvPicPr>
              <p:cNvPr id="543" name="Google Shape;543;p13"/>
              <p:cNvPicPr preferRelativeResize="0"/>
              <p:nvPr/>
            </p:nvPicPr>
            <p:blipFill rotWithShape="1">
              <a:blip r:embed="rId6">
                <a:alphaModFix/>
              </a:blip>
              <a:srcRect/>
              <a:stretch/>
            </p:blipFill>
            <p:spPr>
              <a:xfrm>
                <a:off x="11790266" y="662721"/>
                <a:ext cx="1194646" cy="1579402"/>
              </a:xfrm>
              <a:prstGeom prst="rect">
                <a:avLst/>
              </a:prstGeom>
              <a:noFill/>
              <a:ln w="9525" cap="flat" cmpd="sng">
                <a:solidFill>
                  <a:schemeClr val="lt1"/>
                </a:solidFill>
                <a:prstDash val="solid"/>
                <a:round/>
                <a:headEnd type="none" w="sm" len="sm"/>
                <a:tailEnd type="none" w="sm" len="sm"/>
              </a:ln>
            </p:spPr>
          </p:pic>
        </p:grpSp>
        <p:grpSp>
          <p:nvGrpSpPr>
            <p:cNvPr id="544" name="Google Shape;544;p13"/>
            <p:cNvGrpSpPr/>
            <p:nvPr/>
          </p:nvGrpSpPr>
          <p:grpSpPr>
            <a:xfrm>
              <a:off x="14731970" y="540616"/>
              <a:ext cx="2915314" cy="2477399"/>
              <a:chOff x="14257301" y="754560"/>
              <a:chExt cx="2723181" cy="2477399"/>
            </a:xfrm>
          </p:grpSpPr>
          <p:sp>
            <p:nvSpPr>
              <p:cNvPr id="545" name="Google Shape;545;p13"/>
              <p:cNvSpPr txBox="1"/>
              <p:nvPr/>
            </p:nvSpPr>
            <p:spPr>
              <a:xfrm>
                <a:off x="14257301" y="2447189"/>
                <a:ext cx="2723181" cy="784770"/>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Esther Fuerster-Askhenazi, </a:t>
                </a:r>
                <a:endParaRPr sz="140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Clinical programs </a:t>
                </a:r>
                <a:endParaRPr sz="140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a:solidFill>
                      <a:schemeClr val="lt1"/>
                    </a:solidFill>
                    <a:latin typeface="Montserrat" pitchFamily="2" charset="77"/>
                    <a:ea typeface="Montserrat"/>
                    <a:cs typeface="Montserrat"/>
                    <a:sym typeface="Montserrat"/>
                  </a:rPr>
                  <a:t>.</a:t>
                </a:r>
                <a:endParaRPr sz="1400">
                  <a:solidFill>
                    <a:schemeClr val="lt1"/>
                  </a:solidFill>
                  <a:latin typeface="Montserrat" pitchFamily="2" charset="77"/>
                  <a:ea typeface="Montserrat"/>
                  <a:cs typeface="Montserrat"/>
                  <a:sym typeface="Montserrat"/>
                </a:endParaRPr>
              </a:p>
            </p:txBody>
          </p:sp>
          <p:sp>
            <p:nvSpPr>
              <p:cNvPr id="546" name="Google Shape;546;p13"/>
              <p:cNvSpPr/>
              <p:nvPr/>
            </p:nvSpPr>
            <p:spPr>
              <a:xfrm>
                <a:off x="14361700" y="754560"/>
                <a:ext cx="1331728" cy="1565240"/>
              </a:xfrm>
              <a:prstGeom prst="rect">
                <a:avLst/>
              </a:prstGeom>
              <a:blipFill rotWithShape="1">
                <a:blip r:embed="rId7">
                  <a:alphaModFix amt="99000"/>
                </a:blip>
                <a:stretch>
                  <a:fillRect/>
                </a:stretch>
              </a:blipFill>
              <a:ln w="9525" cap="flat"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grpSp>
      </p:grpSp>
      <p:sp>
        <p:nvSpPr>
          <p:cNvPr id="547" name="Google Shape;547;p13"/>
          <p:cNvSpPr/>
          <p:nvPr/>
        </p:nvSpPr>
        <p:spPr>
          <a:xfrm>
            <a:off x="721187" y="3644939"/>
            <a:ext cx="5591093" cy="2169764"/>
          </a:xfrm>
          <a:prstGeom prst="rect">
            <a:avLst/>
          </a:prstGeom>
          <a:noFill/>
          <a:ln>
            <a:noFill/>
          </a:ln>
        </p:spPr>
        <p:txBody>
          <a:bodyPr spcFirstLastPara="1" wrap="square" lIns="137125" tIns="68550" rIns="137125" bIns="68550" anchor="t" anchorCtr="0">
            <a:spAutoFit/>
          </a:bodyPr>
          <a:lstStyle/>
          <a:p>
            <a:pPr marL="0" marR="0" lvl="1" indent="0" algn="l" rtl="0">
              <a:lnSpc>
                <a:spcPct val="150000"/>
              </a:lnSpc>
              <a:spcBef>
                <a:spcPts val="0"/>
              </a:spcBef>
              <a:spcAft>
                <a:spcPts val="0"/>
              </a:spcAft>
              <a:buNone/>
            </a:pPr>
            <a:r>
              <a:rPr lang="en-US" sz="4400" b="0" i="0" u="none" strike="noStrike" cap="none">
                <a:solidFill>
                  <a:srgbClr val="F2F2F2"/>
                </a:solidFill>
                <a:latin typeface="Montserrat" pitchFamily="2" charset="77"/>
                <a:ea typeface="Montserrat SemiBold"/>
                <a:cs typeface="Montserrat SemiBold"/>
                <a:sym typeface="Montserrat SemiBold"/>
              </a:rPr>
              <a:t>Leadership </a:t>
            </a:r>
            <a:endParaRPr>
              <a:latin typeface="Montserrat" pitchFamily="2" charset="77"/>
            </a:endParaRPr>
          </a:p>
          <a:p>
            <a:pPr marL="0" marR="0" lvl="1" indent="0" algn="l" rtl="0">
              <a:lnSpc>
                <a:spcPct val="150000"/>
              </a:lnSpc>
              <a:spcBef>
                <a:spcPts val="0"/>
              </a:spcBef>
              <a:spcAft>
                <a:spcPts val="0"/>
              </a:spcAft>
              <a:buNone/>
            </a:pPr>
            <a:r>
              <a:rPr lang="en-US" sz="4400" b="0" i="0" u="none" strike="noStrike" cap="none">
                <a:solidFill>
                  <a:srgbClr val="F2F2F2"/>
                </a:solidFill>
                <a:latin typeface="Montserrat" pitchFamily="2" charset="77"/>
                <a:ea typeface="Montserrat SemiBold"/>
                <a:cs typeface="Montserrat SemiBold"/>
                <a:sym typeface="Montserrat SemiBold"/>
              </a:rPr>
              <a:t>Team</a:t>
            </a:r>
            <a:endParaRPr sz="4400" b="0" i="0" u="none" strike="noStrike" cap="none">
              <a:solidFill>
                <a:srgbClr val="F2F2F2"/>
              </a:solidFill>
              <a:latin typeface="Montserrat" pitchFamily="2" charset="77"/>
              <a:ea typeface="Montserrat SemiBold"/>
              <a:cs typeface="Montserrat SemiBold"/>
              <a:sym typeface="Montserrat SemiBold"/>
            </a:endParaRPr>
          </a:p>
        </p:txBody>
      </p:sp>
      <p:cxnSp>
        <p:nvCxnSpPr>
          <p:cNvPr id="548" name="Google Shape;548;p13"/>
          <p:cNvCxnSpPr/>
          <p:nvPr/>
        </p:nvCxnSpPr>
        <p:spPr>
          <a:xfrm>
            <a:off x="4609829" y="5600700"/>
            <a:ext cx="12273896" cy="0"/>
          </a:xfrm>
          <a:prstGeom prst="straightConnector1">
            <a:avLst/>
          </a:prstGeom>
          <a:noFill/>
          <a:ln w="9525" cap="flat" cmpd="sng">
            <a:solidFill>
              <a:schemeClr val="lt1"/>
            </a:solidFill>
            <a:prstDash val="solid"/>
            <a:round/>
            <a:headEnd type="none" w="sm" len="sm"/>
            <a:tailEnd type="none" w="sm" len="sm"/>
          </a:ln>
        </p:spPr>
      </p:cxnSp>
      <p:sp>
        <p:nvSpPr>
          <p:cNvPr id="549" name="Google Shape;549;p13"/>
          <p:cNvSpPr txBox="1"/>
          <p:nvPr/>
        </p:nvSpPr>
        <p:spPr>
          <a:xfrm>
            <a:off x="4634384" y="3026222"/>
            <a:ext cx="3456276" cy="2508318"/>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a:solidFill>
                  <a:schemeClr val="lt1"/>
                </a:solidFill>
                <a:latin typeface="Montserrat" pitchFamily="2" charset="77"/>
                <a:ea typeface="Montserrat"/>
                <a:cs typeface="Montserrat"/>
                <a:sym typeface="Montserrat"/>
              </a:rPr>
              <a:t>Leads the management and strategy of NeuroAudit, experienced in marketing &amp; technology development with a blend of business acumen and implementing marketing plans to maximize results and bring to the table a strategic view, high analytical skills, leading to result in business growth and personal empowerment</a:t>
            </a:r>
            <a:endParaRPr sz="1400">
              <a:solidFill>
                <a:schemeClr val="lt1"/>
              </a:solidFill>
              <a:latin typeface="Montserrat" pitchFamily="2" charset="77"/>
              <a:ea typeface="Montserrat"/>
              <a:cs typeface="Montserrat"/>
              <a:sym typeface="Montserrat"/>
            </a:endParaRPr>
          </a:p>
        </p:txBody>
      </p:sp>
      <p:sp>
        <p:nvSpPr>
          <p:cNvPr id="550" name="Google Shape;550;p13"/>
          <p:cNvSpPr txBox="1"/>
          <p:nvPr/>
        </p:nvSpPr>
        <p:spPr>
          <a:xfrm>
            <a:off x="8160409" y="3050632"/>
            <a:ext cx="3156142" cy="1646544"/>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dirty="0">
                <a:solidFill>
                  <a:schemeClr val="lt1"/>
                </a:solidFill>
                <a:latin typeface="Montserrat" pitchFamily="2" charset="77"/>
                <a:ea typeface="Montserrat"/>
                <a:cs typeface="Montserrat"/>
                <a:sym typeface="Montserrat"/>
              </a:rPr>
              <a:t>Heads the R&amp;D Technology Research at NeuroAudit. Responsible for researching the bi-lateral development Technology interaction</a:t>
            </a:r>
            <a:endParaRPr sz="1400" dirty="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dirty="0">
                <a:solidFill>
                  <a:schemeClr val="lt1"/>
                </a:solidFill>
                <a:latin typeface="Montserrat" pitchFamily="2" charset="77"/>
                <a:ea typeface="Montserrat"/>
                <a:cs typeface="Montserrat"/>
                <a:sym typeface="Montserrat"/>
              </a:rPr>
              <a:t>Is areas for many years as an electronical, software engineer</a:t>
            </a:r>
            <a:endParaRPr sz="1400" dirty="0">
              <a:solidFill>
                <a:schemeClr val="lt1"/>
              </a:solidFill>
              <a:latin typeface="Montserrat" pitchFamily="2" charset="77"/>
              <a:ea typeface="Montserrat"/>
              <a:cs typeface="Montserrat"/>
              <a:sym typeface="Montserrat"/>
            </a:endParaRPr>
          </a:p>
        </p:txBody>
      </p:sp>
      <p:sp>
        <p:nvSpPr>
          <p:cNvPr id="551" name="Google Shape;551;p13"/>
          <p:cNvSpPr txBox="1"/>
          <p:nvPr/>
        </p:nvSpPr>
        <p:spPr>
          <a:xfrm>
            <a:off x="11207523" y="3054151"/>
            <a:ext cx="3456276" cy="2077431"/>
          </a:xfrm>
          <a:prstGeom prst="rect">
            <a:avLst/>
          </a:prstGeom>
          <a:noFill/>
          <a:ln>
            <a:noFill/>
          </a:ln>
        </p:spPr>
        <p:txBody>
          <a:bodyPr spcFirstLastPara="1" wrap="square" lIns="137125" tIns="68550" rIns="137125" bIns="68550" anchor="t" anchorCtr="0">
            <a:spAutoFit/>
          </a:bodyPr>
          <a:lstStyle/>
          <a:p>
            <a:pPr lvl="0"/>
            <a:r>
              <a:rPr lang="en-US" dirty="0">
                <a:solidFill>
                  <a:schemeClr val="lt1"/>
                </a:solidFill>
                <a:latin typeface="Montserrat" pitchFamily="2" charset="77"/>
              </a:rPr>
              <a:t>Heads the Research at NeuroAudit. Neuroscientist and a clinician in private brain assessment and training clinics using HEG NIRS and EEG technology for improving brain functions. Her previous research fields were in medical neuroscience and health psychology.</a:t>
            </a:r>
            <a:endParaRPr dirty="0">
              <a:solidFill>
                <a:schemeClr val="lt1"/>
              </a:solidFill>
              <a:latin typeface="Montserrat" pitchFamily="2" charset="77"/>
              <a:sym typeface="Montserrat"/>
            </a:endParaRPr>
          </a:p>
        </p:txBody>
      </p:sp>
      <p:sp>
        <p:nvSpPr>
          <p:cNvPr id="552" name="Google Shape;552;p13"/>
          <p:cNvSpPr txBox="1"/>
          <p:nvPr/>
        </p:nvSpPr>
        <p:spPr>
          <a:xfrm>
            <a:off x="14714586" y="3010987"/>
            <a:ext cx="3156142" cy="2292875"/>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a:solidFill>
                  <a:schemeClr val="lt1"/>
                </a:solidFill>
                <a:latin typeface="Montserrat" pitchFamily="2" charset="77"/>
                <a:ea typeface="Montserrat"/>
                <a:cs typeface="Montserrat"/>
                <a:sym typeface="Montserrat"/>
              </a:rPr>
              <a:t>Many years in the field of forensic genealogy; assisted a governmental agency to build their research system in Poland, and Eastern Europe; increasing their response rate.</a:t>
            </a:r>
            <a:endParaRPr sz="140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a:solidFill>
                  <a:schemeClr val="lt1"/>
                </a:solidFill>
                <a:latin typeface="Montserrat" pitchFamily="2" charset="77"/>
                <a:ea typeface="Montserrat"/>
                <a:cs typeface="Montserrat"/>
                <a:sym typeface="Montserrat"/>
              </a:rPr>
              <a:t>Has close ties with governmental and non-governmental organizations in Israel and around the world.</a:t>
            </a:r>
            <a:endParaRPr sz="1400">
              <a:solidFill>
                <a:schemeClr val="lt1"/>
              </a:solidFill>
              <a:latin typeface="Montserrat" pitchFamily="2" charset="77"/>
              <a:ea typeface="Montserrat"/>
              <a:cs typeface="Montserrat"/>
              <a:sym typeface="Montserrat"/>
            </a:endParaRPr>
          </a:p>
        </p:txBody>
      </p:sp>
      <p:grpSp>
        <p:nvGrpSpPr>
          <p:cNvPr id="553" name="Google Shape;553;p13"/>
          <p:cNvGrpSpPr/>
          <p:nvPr/>
        </p:nvGrpSpPr>
        <p:grpSpPr>
          <a:xfrm>
            <a:off x="5099363" y="5938386"/>
            <a:ext cx="12216319" cy="4159388"/>
            <a:chOff x="5140172" y="6171698"/>
            <a:chExt cx="12216319" cy="4159388"/>
          </a:xfrm>
        </p:grpSpPr>
        <p:grpSp>
          <p:nvGrpSpPr>
            <p:cNvPr id="554" name="Google Shape;554;p13"/>
            <p:cNvGrpSpPr/>
            <p:nvPr/>
          </p:nvGrpSpPr>
          <p:grpSpPr>
            <a:xfrm>
              <a:off x="9316695" y="6171698"/>
              <a:ext cx="3676267" cy="2187141"/>
              <a:chOff x="5451087" y="6037516"/>
              <a:chExt cx="3676267" cy="2187141"/>
            </a:xfrm>
          </p:grpSpPr>
          <p:sp>
            <p:nvSpPr>
              <p:cNvPr id="555" name="Google Shape;555;p13"/>
              <p:cNvSpPr txBox="1"/>
              <p:nvPr/>
            </p:nvSpPr>
            <p:spPr>
              <a:xfrm>
                <a:off x="5451087" y="7655331"/>
                <a:ext cx="3676267" cy="569326"/>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Dr. Lionel Krief</a:t>
                </a:r>
                <a:endParaRPr sz="140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MD Advisory board</a:t>
                </a:r>
                <a:endParaRPr sz="1400">
                  <a:solidFill>
                    <a:schemeClr val="lt1"/>
                  </a:solidFill>
                  <a:latin typeface="Montserrat" pitchFamily="2" charset="77"/>
                  <a:ea typeface="Montserrat"/>
                  <a:cs typeface="Montserrat"/>
                  <a:sym typeface="Montserrat"/>
                </a:endParaRPr>
              </a:p>
            </p:txBody>
          </p:sp>
          <p:pic>
            <p:nvPicPr>
              <p:cNvPr id="556" name="Google Shape;556;p13"/>
              <p:cNvPicPr preferRelativeResize="0"/>
              <p:nvPr/>
            </p:nvPicPr>
            <p:blipFill rotWithShape="1">
              <a:blip r:embed="rId8">
                <a:alphaModFix/>
              </a:blip>
              <a:srcRect/>
              <a:stretch/>
            </p:blipFill>
            <p:spPr>
              <a:xfrm>
                <a:off x="5596395" y="6037516"/>
                <a:ext cx="1481965" cy="1402158"/>
              </a:xfrm>
              <a:prstGeom prst="rect">
                <a:avLst/>
              </a:prstGeom>
              <a:noFill/>
              <a:ln w="9525" cap="flat" cmpd="sng">
                <a:solidFill>
                  <a:schemeClr val="lt1"/>
                </a:solidFill>
                <a:prstDash val="solid"/>
                <a:round/>
                <a:headEnd type="none" w="sm" len="sm"/>
                <a:tailEnd type="none" w="sm" len="sm"/>
              </a:ln>
            </p:spPr>
          </p:pic>
        </p:grpSp>
        <p:grpSp>
          <p:nvGrpSpPr>
            <p:cNvPr id="557" name="Google Shape;557;p13"/>
            <p:cNvGrpSpPr/>
            <p:nvPr/>
          </p:nvGrpSpPr>
          <p:grpSpPr>
            <a:xfrm>
              <a:off x="13147829" y="6181439"/>
              <a:ext cx="4208662" cy="2143339"/>
              <a:chOff x="9827605" y="6032582"/>
              <a:chExt cx="4208662" cy="2143339"/>
            </a:xfrm>
          </p:grpSpPr>
          <p:sp>
            <p:nvSpPr>
              <p:cNvPr id="558" name="Google Shape;558;p13"/>
              <p:cNvSpPr txBox="1"/>
              <p:nvPr/>
            </p:nvSpPr>
            <p:spPr>
              <a:xfrm>
                <a:off x="9827605" y="7606595"/>
                <a:ext cx="4208662" cy="569326"/>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Dr. Alon Sinai</a:t>
                </a:r>
                <a:endParaRPr sz="140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Clinical Science Advisory board</a:t>
                </a:r>
                <a:endParaRPr sz="1400">
                  <a:solidFill>
                    <a:schemeClr val="lt1"/>
                  </a:solidFill>
                  <a:latin typeface="Montserrat" pitchFamily="2" charset="77"/>
                  <a:ea typeface="Montserrat"/>
                  <a:cs typeface="Montserrat"/>
                  <a:sym typeface="Montserrat"/>
                </a:endParaRPr>
              </a:p>
            </p:txBody>
          </p:sp>
          <p:pic>
            <p:nvPicPr>
              <p:cNvPr id="559" name="Google Shape;559;p13"/>
              <p:cNvPicPr preferRelativeResize="0"/>
              <p:nvPr/>
            </p:nvPicPr>
            <p:blipFill rotWithShape="1">
              <a:blip r:embed="rId9">
                <a:alphaModFix/>
              </a:blip>
              <a:srcRect/>
              <a:stretch/>
            </p:blipFill>
            <p:spPr>
              <a:xfrm>
                <a:off x="9936865" y="6032582"/>
                <a:ext cx="1481964" cy="1402158"/>
              </a:xfrm>
              <a:prstGeom prst="rect">
                <a:avLst/>
              </a:prstGeom>
              <a:noFill/>
              <a:ln w="9525" cap="flat" cmpd="sng">
                <a:solidFill>
                  <a:schemeClr val="lt1"/>
                </a:solidFill>
                <a:prstDash val="solid"/>
                <a:round/>
                <a:headEnd type="none" w="sm" len="sm"/>
                <a:tailEnd type="none" w="sm" len="sm"/>
              </a:ln>
            </p:spPr>
          </p:pic>
        </p:grpSp>
        <p:grpSp>
          <p:nvGrpSpPr>
            <p:cNvPr id="560" name="Google Shape;560;p13"/>
            <p:cNvGrpSpPr/>
            <p:nvPr/>
          </p:nvGrpSpPr>
          <p:grpSpPr>
            <a:xfrm>
              <a:off x="5183058" y="6173747"/>
              <a:ext cx="3889406" cy="2108035"/>
              <a:chOff x="14432584" y="6132786"/>
              <a:chExt cx="3889406" cy="2108035"/>
            </a:xfrm>
          </p:grpSpPr>
          <p:sp>
            <p:nvSpPr>
              <p:cNvPr id="561" name="Google Shape;561;p13"/>
              <p:cNvSpPr txBox="1"/>
              <p:nvPr/>
            </p:nvSpPr>
            <p:spPr>
              <a:xfrm>
                <a:off x="14432584" y="7671495"/>
                <a:ext cx="3889406" cy="569326"/>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Dr. Boaz Sadeh</a:t>
                </a:r>
                <a:endParaRPr sz="140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b="1">
                    <a:solidFill>
                      <a:schemeClr val="lt1"/>
                    </a:solidFill>
                    <a:latin typeface="Montserrat" pitchFamily="2" charset="77"/>
                    <a:ea typeface="Montserrat"/>
                    <a:cs typeface="Montserrat"/>
                    <a:sym typeface="Montserrat"/>
                  </a:rPr>
                  <a:t>Clinical Science Advisory board</a:t>
                </a:r>
                <a:endParaRPr sz="1400">
                  <a:solidFill>
                    <a:schemeClr val="lt1"/>
                  </a:solidFill>
                  <a:latin typeface="Montserrat" pitchFamily="2" charset="77"/>
                  <a:ea typeface="Montserrat"/>
                  <a:cs typeface="Montserrat"/>
                  <a:sym typeface="Montserrat"/>
                </a:endParaRPr>
              </a:p>
            </p:txBody>
          </p:sp>
          <p:pic>
            <p:nvPicPr>
              <p:cNvPr id="562" name="Google Shape;562;p13"/>
              <p:cNvPicPr preferRelativeResize="0"/>
              <p:nvPr/>
            </p:nvPicPr>
            <p:blipFill rotWithShape="1">
              <a:blip r:embed="rId10">
                <a:alphaModFix/>
              </a:blip>
              <a:srcRect/>
              <a:stretch/>
            </p:blipFill>
            <p:spPr>
              <a:xfrm>
                <a:off x="14479531" y="6132786"/>
                <a:ext cx="1447025" cy="1402158"/>
              </a:xfrm>
              <a:prstGeom prst="rect">
                <a:avLst/>
              </a:prstGeom>
              <a:noFill/>
              <a:ln w="9525" cap="flat" cmpd="sng">
                <a:solidFill>
                  <a:schemeClr val="lt1"/>
                </a:solidFill>
                <a:prstDash val="solid"/>
                <a:round/>
                <a:headEnd type="none" w="sm" len="sm"/>
                <a:tailEnd type="none" w="sm" len="sm"/>
              </a:ln>
            </p:spPr>
          </p:pic>
        </p:grpSp>
        <p:sp>
          <p:nvSpPr>
            <p:cNvPr id="563" name="Google Shape;563;p13"/>
            <p:cNvSpPr txBox="1"/>
            <p:nvPr/>
          </p:nvSpPr>
          <p:spPr>
            <a:xfrm>
              <a:off x="5140172" y="8269291"/>
              <a:ext cx="3889406" cy="1900460"/>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a:solidFill>
                    <a:schemeClr val="lt1"/>
                  </a:solidFill>
                  <a:latin typeface="Montserrat" pitchFamily="2" charset="77"/>
                  <a:ea typeface="Montserrat"/>
                  <a:cs typeface="Montserrat"/>
                  <a:sym typeface="Montserrat"/>
                </a:rPr>
                <a:t>R&amp;D clinical science, computational neuroscientist, and electrophysiologist. Served as lead neuroscience and researcher in the medical device industry and has more than 15 years of research experience working with EEG, functional MRI, and transcranial magnetic stimulation (TMS</a:t>
              </a:r>
              <a:r>
                <a:rPr lang="en-US" sz="1650" b="1">
                  <a:solidFill>
                    <a:schemeClr val="lt1"/>
                  </a:solidFill>
                  <a:latin typeface="Montserrat" pitchFamily="2" charset="77"/>
                  <a:ea typeface="Calibri"/>
                  <a:cs typeface="Calibri"/>
                  <a:sym typeface="Calibri"/>
                </a:rPr>
                <a:t>)</a:t>
              </a:r>
              <a:endParaRPr sz="2700">
                <a:solidFill>
                  <a:schemeClr val="lt1"/>
                </a:solidFill>
                <a:latin typeface="Montserrat" pitchFamily="2" charset="77"/>
                <a:ea typeface="Calibri"/>
                <a:cs typeface="Calibri"/>
                <a:sym typeface="Calibri"/>
              </a:endParaRPr>
            </a:p>
          </p:txBody>
        </p:sp>
        <p:sp>
          <p:nvSpPr>
            <p:cNvPr id="564" name="Google Shape;564;p13"/>
            <p:cNvSpPr txBox="1"/>
            <p:nvPr/>
          </p:nvSpPr>
          <p:spPr>
            <a:xfrm>
              <a:off x="9295775" y="8302096"/>
              <a:ext cx="3676267" cy="1685016"/>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a:solidFill>
                    <a:schemeClr val="lt1"/>
                  </a:solidFill>
                  <a:latin typeface="Montserrat" pitchFamily="2" charset="77"/>
                  <a:ea typeface="Montserrat"/>
                  <a:cs typeface="Montserrat"/>
                  <a:sym typeface="Montserrat"/>
                </a:rPr>
                <a:t>Medical expert with a specialty in nuclear medicine. Has diagnosed Alzheimer’s Disease in the EU for over 20 years, specializing in nuclear medicine and PET (two imaging modalities used to examine organ function</a:t>
              </a:r>
              <a:r>
                <a:rPr lang="en-US" sz="1650">
                  <a:solidFill>
                    <a:schemeClr val="lt1"/>
                  </a:solidFill>
                  <a:latin typeface="Montserrat" pitchFamily="2" charset="77"/>
                  <a:ea typeface="Calibri"/>
                  <a:cs typeface="Calibri"/>
                  <a:sym typeface="Calibri"/>
                </a:rPr>
                <a:t>)</a:t>
              </a:r>
              <a:endParaRPr sz="2700">
                <a:solidFill>
                  <a:schemeClr val="lt1"/>
                </a:solidFill>
                <a:latin typeface="Montserrat" pitchFamily="2" charset="77"/>
                <a:ea typeface="Calibri"/>
                <a:cs typeface="Calibri"/>
                <a:sym typeface="Calibri"/>
              </a:endParaRPr>
            </a:p>
          </p:txBody>
        </p:sp>
        <p:sp>
          <p:nvSpPr>
            <p:cNvPr id="565" name="Google Shape;565;p13"/>
            <p:cNvSpPr txBox="1"/>
            <p:nvPr/>
          </p:nvSpPr>
          <p:spPr>
            <a:xfrm>
              <a:off x="13139362" y="8253655"/>
              <a:ext cx="4208662" cy="2077431"/>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400">
                  <a:solidFill>
                    <a:schemeClr val="lt1"/>
                  </a:solidFill>
                  <a:latin typeface="Montserrat" pitchFamily="2" charset="77"/>
                  <a:ea typeface="Montserrat"/>
                  <a:cs typeface="Montserrat"/>
                  <a:sym typeface="Montserrat"/>
                </a:rPr>
                <a:t>Neurophysiologist in the department of neurosurgery at Rambam Medical Center, Haifa. Was a research fellow at Johns Hopkins University, Baltimore, Maryland (2003-2008). Specialized in evoked potentials, electrophysiology, and methods of electrical and magnetic stimulation for the treatment of various disabilities in the nervous system</a:t>
              </a:r>
              <a:endParaRPr sz="2700">
                <a:solidFill>
                  <a:schemeClr val="lt1"/>
                </a:solidFill>
                <a:latin typeface="Montserrat" pitchFamily="2" charset="77"/>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9"/>
        <p:cNvGrpSpPr/>
        <p:nvPr/>
      </p:nvGrpSpPr>
      <p:grpSpPr>
        <a:xfrm>
          <a:off x="0" y="0"/>
          <a:ext cx="0" cy="0"/>
          <a:chOff x="0" y="0"/>
          <a:chExt cx="0" cy="0"/>
        </a:xfrm>
      </p:grpSpPr>
      <p:pic>
        <p:nvPicPr>
          <p:cNvPr id="570" name="Google Shape;570;p14"/>
          <p:cNvPicPr preferRelativeResize="0"/>
          <p:nvPr/>
        </p:nvPicPr>
        <p:blipFill rotWithShape="1">
          <a:blip r:embed="rId3">
            <a:alphaModFix/>
          </a:blip>
          <a:srcRect t="5664" b="5664"/>
          <a:stretch/>
        </p:blipFill>
        <p:spPr>
          <a:xfrm>
            <a:off x="0" y="-28779"/>
            <a:ext cx="18288000" cy="6908150"/>
          </a:xfrm>
          <a:prstGeom prst="rect">
            <a:avLst/>
          </a:prstGeom>
          <a:noFill/>
          <a:ln>
            <a:noFill/>
          </a:ln>
        </p:spPr>
      </p:pic>
      <p:pic>
        <p:nvPicPr>
          <p:cNvPr id="571" name="Google Shape;571;p14"/>
          <p:cNvPicPr preferRelativeResize="0"/>
          <p:nvPr/>
        </p:nvPicPr>
        <p:blipFill rotWithShape="1">
          <a:blip r:embed="rId4">
            <a:alphaModFix/>
          </a:blip>
          <a:srcRect/>
          <a:stretch/>
        </p:blipFill>
        <p:spPr>
          <a:xfrm>
            <a:off x="14706600" y="6286500"/>
            <a:ext cx="2759244" cy="2618725"/>
          </a:xfrm>
          <a:prstGeom prst="rect">
            <a:avLst/>
          </a:prstGeom>
          <a:noFill/>
          <a:ln>
            <a:noFill/>
          </a:ln>
        </p:spPr>
      </p:pic>
      <p:sp>
        <p:nvSpPr>
          <p:cNvPr id="572" name="Google Shape;572;p14"/>
          <p:cNvSpPr/>
          <p:nvPr/>
        </p:nvSpPr>
        <p:spPr>
          <a:xfrm>
            <a:off x="1130276" y="4526053"/>
            <a:ext cx="6691361" cy="830936"/>
          </a:xfrm>
          <a:prstGeom prst="rect">
            <a:avLst/>
          </a:prstGeom>
          <a:noFill/>
          <a:ln>
            <a:noFill/>
          </a:ln>
        </p:spPr>
        <p:txBody>
          <a:bodyPr spcFirstLastPara="1" wrap="square" lIns="137125" tIns="68550" rIns="137125" bIns="68550" anchor="t" anchorCtr="0">
            <a:spAutoFit/>
          </a:bodyPr>
          <a:lstStyle/>
          <a:p>
            <a:pPr marL="0" marR="0" lvl="0" indent="0" algn="l" rtl="0">
              <a:lnSpc>
                <a:spcPct val="125000"/>
              </a:lnSpc>
              <a:spcBef>
                <a:spcPts val="0"/>
              </a:spcBef>
              <a:spcAft>
                <a:spcPts val="0"/>
              </a:spcAft>
              <a:buNone/>
            </a:pPr>
            <a:r>
              <a:rPr lang="en-US" sz="3600" i="1">
                <a:solidFill>
                  <a:srgbClr val="FFFFFF"/>
                </a:solidFill>
                <a:latin typeface="Montserrat" pitchFamily="2" charset="77"/>
                <a:ea typeface="Montserrat"/>
                <a:cs typeface="Montserrat"/>
                <a:sym typeface="Montserrat"/>
              </a:rPr>
              <a:t>NeuroAudit</a:t>
            </a:r>
            <a:endParaRPr sz="3600">
              <a:solidFill>
                <a:srgbClr val="4D4D4D"/>
              </a:solidFill>
              <a:latin typeface="Montserrat" pitchFamily="2" charset="77"/>
              <a:ea typeface="Montserrat"/>
              <a:cs typeface="Montserrat"/>
              <a:sym typeface="Montserrat"/>
            </a:endParaRPr>
          </a:p>
        </p:txBody>
      </p:sp>
      <p:sp>
        <p:nvSpPr>
          <p:cNvPr id="574" name="Google Shape;574;p14"/>
          <p:cNvSpPr/>
          <p:nvPr/>
        </p:nvSpPr>
        <p:spPr>
          <a:xfrm>
            <a:off x="1115036" y="3588247"/>
            <a:ext cx="12833332" cy="1061769"/>
          </a:xfrm>
          <a:prstGeom prst="rect">
            <a:avLst/>
          </a:prstGeom>
          <a:noFill/>
          <a:ln>
            <a:noFill/>
          </a:ln>
        </p:spPr>
        <p:txBody>
          <a:bodyPr spcFirstLastPara="1" wrap="square" lIns="137125" tIns="68550" rIns="137125" bIns="68550" anchor="t" anchorCtr="0">
            <a:spAutoFit/>
          </a:bodyPr>
          <a:lstStyle/>
          <a:p>
            <a:pPr lvl="0">
              <a:lnSpc>
                <a:spcPct val="125000"/>
              </a:lnSpc>
            </a:pPr>
            <a:r>
              <a:rPr lang="en-US" sz="4800" dirty="0">
                <a:solidFill>
                  <a:srgbClr val="FFFFFF"/>
                </a:solidFill>
                <a:latin typeface="Montserrat" pitchFamily="2" charset="77"/>
                <a:ea typeface="Montserrat"/>
                <a:cs typeface="Montserrat"/>
                <a:sym typeface="Montserrat"/>
              </a:rPr>
              <a:t>Invest in the future of </a:t>
            </a:r>
            <a:r>
              <a:rPr lang="en-US" sz="4800" dirty="0">
                <a:solidFill>
                  <a:srgbClr val="FFFFFF"/>
                </a:solidFill>
                <a:latin typeface="Montserrat" pitchFamily="2" charset="77"/>
                <a:sym typeface="Montserrat"/>
              </a:rPr>
              <a:t>Humanity with us </a:t>
            </a:r>
            <a:endParaRPr sz="4800" dirty="0">
              <a:solidFill>
                <a:srgbClr val="FFFFFF"/>
              </a:solidFill>
              <a:latin typeface="Montserrat" pitchFamily="2" charset="77"/>
              <a:sym typeface="Montserrat"/>
            </a:endParaRPr>
          </a:p>
        </p:txBody>
      </p:sp>
      <p:pic>
        <p:nvPicPr>
          <p:cNvPr id="8" name="Google Shape;273;p6" descr="A collage of people&#10;&#10;Description automatically generated with low confidence">
            <a:extLst>
              <a:ext uri="{FF2B5EF4-FFF2-40B4-BE49-F238E27FC236}">
                <a16:creationId xmlns:a16="http://schemas.microsoft.com/office/drawing/2014/main" id="{B2B8384F-25F9-29AE-AD79-630E6F747CB8}"/>
              </a:ext>
            </a:extLst>
          </p:cNvPr>
          <p:cNvPicPr preferRelativeResize="0"/>
          <p:nvPr/>
        </p:nvPicPr>
        <p:blipFill rotWithShape="1">
          <a:blip r:embed="rId5">
            <a:alphaModFix/>
          </a:blip>
          <a:srcRect l="1398" t="7652" r="66963" b="4204"/>
          <a:stretch/>
        </p:blipFill>
        <p:spPr>
          <a:xfrm>
            <a:off x="1130276" y="6861704"/>
            <a:ext cx="3794761" cy="24995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7"/>
        <p:cNvGrpSpPr/>
        <p:nvPr/>
      </p:nvGrpSpPr>
      <p:grpSpPr>
        <a:xfrm>
          <a:off x="0" y="0"/>
          <a:ext cx="0" cy="0"/>
          <a:chOff x="0" y="0"/>
          <a:chExt cx="0" cy="0"/>
        </a:xfrm>
      </p:grpSpPr>
      <p:pic>
        <p:nvPicPr>
          <p:cNvPr id="138" name="Google Shape;138;p2"/>
          <p:cNvPicPr preferRelativeResize="0"/>
          <p:nvPr/>
        </p:nvPicPr>
        <p:blipFill rotWithShape="1">
          <a:blip r:embed="rId3">
            <a:alphaModFix/>
          </a:blip>
          <a:srcRect t="5664" b="5664"/>
          <a:stretch/>
        </p:blipFill>
        <p:spPr>
          <a:xfrm>
            <a:off x="0" y="12472"/>
            <a:ext cx="18288000" cy="6908150"/>
          </a:xfrm>
          <a:prstGeom prst="rect">
            <a:avLst/>
          </a:prstGeom>
          <a:noFill/>
          <a:ln>
            <a:noFill/>
          </a:ln>
        </p:spPr>
      </p:pic>
      <p:sp>
        <p:nvSpPr>
          <p:cNvPr id="139" name="Google Shape;139;p2"/>
          <p:cNvSpPr/>
          <p:nvPr/>
        </p:nvSpPr>
        <p:spPr>
          <a:xfrm>
            <a:off x="1219200" y="3947774"/>
            <a:ext cx="4530918" cy="507771"/>
          </a:xfrm>
          <a:prstGeom prst="rect">
            <a:avLst/>
          </a:prstGeom>
          <a:noFill/>
          <a:ln>
            <a:noFill/>
          </a:ln>
        </p:spPr>
        <p:txBody>
          <a:bodyPr spcFirstLastPara="1" wrap="square" lIns="137125" tIns="68550" rIns="137125" bIns="68550" anchor="t" anchorCtr="0">
            <a:spAutoFit/>
          </a:bodyPr>
          <a:lstStyle/>
          <a:p>
            <a:pPr marL="0" marR="0" lvl="0" indent="0" algn="l" rtl="1">
              <a:spcBef>
                <a:spcPts val="0"/>
              </a:spcBef>
              <a:spcAft>
                <a:spcPts val="0"/>
              </a:spcAft>
              <a:buNone/>
            </a:pPr>
            <a:r>
              <a:rPr lang="en-US" sz="2400" dirty="0">
                <a:solidFill>
                  <a:srgbClr val="FFFF00"/>
                </a:solidFill>
                <a:latin typeface="Montserrat" pitchFamily="2" charset="77"/>
                <a:ea typeface="Poppins Medium"/>
                <a:cs typeface="Poppins Medium"/>
                <a:sym typeface="Poppins Medium"/>
              </a:rPr>
              <a:t>Who Are We?</a:t>
            </a:r>
            <a:endParaRPr sz="2400" dirty="0">
              <a:solidFill>
                <a:srgbClr val="FFFF00"/>
              </a:solidFill>
              <a:latin typeface="Montserrat" pitchFamily="2" charset="77"/>
              <a:ea typeface="Poppins Medium"/>
              <a:cs typeface="Poppins Medium"/>
              <a:sym typeface="Poppins Medium"/>
            </a:endParaRPr>
          </a:p>
        </p:txBody>
      </p:sp>
      <p:pic>
        <p:nvPicPr>
          <p:cNvPr id="140" name="Google Shape;140;p2" descr="Text&#10;&#10;Description automatically generated"/>
          <p:cNvPicPr preferRelativeResize="0"/>
          <p:nvPr/>
        </p:nvPicPr>
        <p:blipFill rotWithShape="1">
          <a:blip r:embed="rId4">
            <a:alphaModFix/>
          </a:blip>
          <a:srcRect/>
          <a:stretch/>
        </p:blipFill>
        <p:spPr>
          <a:xfrm>
            <a:off x="1347650" y="5519473"/>
            <a:ext cx="2818178" cy="2234140"/>
          </a:xfrm>
          <a:prstGeom prst="rect">
            <a:avLst/>
          </a:prstGeom>
          <a:noFill/>
          <a:ln>
            <a:noFill/>
          </a:ln>
        </p:spPr>
      </p:pic>
      <p:grpSp>
        <p:nvGrpSpPr>
          <p:cNvPr id="141" name="Google Shape;141;p2"/>
          <p:cNvGrpSpPr/>
          <p:nvPr/>
        </p:nvGrpSpPr>
        <p:grpSpPr>
          <a:xfrm>
            <a:off x="891103" y="9306957"/>
            <a:ext cx="16116355" cy="793541"/>
            <a:chOff x="891103" y="9306957"/>
            <a:chExt cx="16116355" cy="793541"/>
          </a:xfrm>
        </p:grpSpPr>
        <p:cxnSp>
          <p:nvCxnSpPr>
            <p:cNvPr id="142" name="Google Shape;142;p2"/>
            <p:cNvCxnSpPr/>
            <p:nvPr/>
          </p:nvCxnSpPr>
          <p:spPr>
            <a:xfrm rot="7003">
              <a:off x="891112" y="9323372"/>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143" name="Google Shape;143;p2"/>
            <p:cNvSpPr txBox="1"/>
            <p:nvPr/>
          </p:nvSpPr>
          <p:spPr>
            <a:xfrm>
              <a:off x="7620000" y="936497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dirty="0">
                <a:solidFill>
                  <a:srgbClr val="595959"/>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dirty="0">
                  <a:solidFill>
                    <a:srgbClr val="F2F2F2"/>
                  </a:solidFill>
                  <a:latin typeface="Montserrat" pitchFamily="2" charset="77"/>
                  <a:ea typeface="Calibri"/>
                  <a:cs typeface="Calibri"/>
                  <a:sym typeface="Calibri"/>
                </a:rPr>
                <a:t>© </a:t>
              </a:r>
              <a:r>
                <a:rPr lang="en-US" sz="1600" dirty="0" err="1">
                  <a:solidFill>
                    <a:srgbClr val="FFFFFF"/>
                  </a:solidFill>
                  <a:latin typeface="Montserrat" pitchFamily="2" charset="77"/>
                  <a:ea typeface="Calibri"/>
                  <a:cs typeface="Calibri"/>
                  <a:sym typeface="Calibri"/>
                </a:rPr>
                <a:t>NeuroAudit</a:t>
              </a:r>
              <a:r>
                <a:rPr lang="en-US" sz="1600" b="0" i="0" u="none" strike="noStrike" cap="none" dirty="0">
                  <a:solidFill>
                    <a:srgbClr val="F2F2F2"/>
                  </a:solidFill>
                  <a:latin typeface="Montserrat" pitchFamily="2" charset="77"/>
                  <a:ea typeface="Calibri"/>
                  <a:cs typeface="Calibri"/>
                  <a:sym typeface="Calibri"/>
                </a:rPr>
                <a:t> 202</a:t>
              </a:r>
              <a:r>
                <a:rPr lang="he-IL" sz="1600" b="0" i="0" u="none" strike="noStrike" cap="none" dirty="0">
                  <a:solidFill>
                    <a:srgbClr val="F2F2F2"/>
                  </a:solidFill>
                  <a:latin typeface="Montserrat" pitchFamily="2" charset="77"/>
                  <a:ea typeface="Calibri"/>
                  <a:cs typeface="Calibri"/>
                  <a:sym typeface="Calibri"/>
                </a:rPr>
                <a:t>2</a:t>
              </a:r>
              <a:endParaRPr sz="1600" b="0" i="1" u="none" strike="noStrike" cap="none" dirty="0">
                <a:solidFill>
                  <a:srgbClr val="F2F2F2"/>
                </a:solidFill>
                <a:latin typeface="Montserrat" pitchFamily="2" charset="77"/>
                <a:ea typeface="Calibri"/>
                <a:cs typeface="Calibri"/>
                <a:sym typeface="Calibri"/>
              </a:endParaRPr>
            </a:p>
          </p:txBody>
        </p:sp>
      </p:grpSp>
      <p:sp>
        <p:nvSpPr>
          <p:cNvPr id="144" name="Google Shape;144;p2"/>
          <p:cNvSpPr txBox="1"/>
          <p:nvPr/>
        </p:nvSpPr>
        <p:spPr>
          <a:xfrm>
            <a:off x="1334729" y="4567114"/>
            <a:ext cx="5995108" cy="407163"/>
          </a:xfrm>
          <a:prstGeom prst="rect">
            <a:avLst/>
          </a:prstGeom>
          <a:noFill/>
          <a:ln>
            <a:noFill/>
          </a:ln>
        </p:spPr>
        <p:txBody>
          <a:bodyPr spcFirstLastPara="1" wrap="square" lIns="0" tIns="0" rIns="0" bIns="0" anchor="t" anchorCtr="0">
            <a:spAutoFit/>
          </a:bodyPr>
          <a:lstStyle/>
          <a:p>
            <a:pPr marL="0" marR="0" lvl="0" indent="0" algn="l" rtl="0">
              <a:lnSpc>
                <a:spcPct val="63333"/>
              </a:lnSpc>
              <a:spcBef>
                <a:spcPts val="0"/>
              </a:spcBef>
              <a:spcAft>
                <a:spcPts val="0"/>
              </a:spcAft>
              <a:buNone/>
            </a:pPr>
            <a:r>
              <a:rPr lang="en-US" sz="4200">
                <a:solidFill>
                  <a:schemeClr val="lt1"/>
                </a:solidFill>
                <a:latin typeface="Montserrat" pitchFamily="2" charset="77"/>
                <a:ea typeface="Montserrat SemiBold"/>
                <a:cs typeface="Montserrat SemiBold"/>
                <a:sym typeface="Montserrat SemiBold"/>
              </a:rPr>
              <a:t>Introduction</a:t>
            </a:r>
            <a:endParaRPr>
              <a:latin typeface="Montserrat" pitchFamily="2" charset="77"/>
            </a:endParaRPr>
          </a:p>
        </p:txBody>
      </p:sp>
      <p:pic>
        <p:nvPicPr>
          <p:cNvPr id="145" name="Google Shape;145;p2"/>
          <p:cNvPicPr preferRelativeResize="0"/>
          <p:nvPr/>
        </p:nvPicPr>
        <p:blipFill rotWithShape="1">
          <a:blip r:embed="rId5">
            <a:alphaModFix/>
          </a:blip>
          <a:srcRect/>
          <a:stretch/>
        </p:blipFill>
        <p:spPr>
          <a:xfrm>
            <a:off x="0" y="151909"/>
            <a:ext cx="2904041" cy="2225548"/>
          </a:xfrm>
          <a:prstGeom prst="rect">
            <a:avLst/>
          </a:prstGeom>
          <a:blipFill rotWithShape="1">
            <a:blip r:embed="rId6">
              <a:alphaModFix/>
            </a:blip>
            <a:stretch>
              <a:fillRect/>
            </a:stretch>
          </a:blipFill>
          <a:ln>
            <a:noFill/>
          </a:ln>
        </p:spPr>
      </p:pic>
      <p:grpSp>
        <p:nvGrpSpPr>
          <p:cNvPr id="146" name="Google Shape;146;p2"/>
          <p:cNvGrpSpPr/>
          <p:nvPr/>
        </p:nvGrpSpPr>
        <p:grpSpPr>
          <a:xfrm>
            <a:off x="9722818" y="3630947"/>
            <a:ext cx="5809023" cy="1311143"/>
            <a:chOff x="10210800" y="3467443"/>
            <a:chExt cx="5631813" cy="1311143"/>
          </a:xfrm>
        </p:grpSpPr>
        <p:grpSp>
          <p:nvGrpSpPr>
            <p:cNvPr id="147" name="Google Shape;147;p2"/>
            <p:cNvGrpSpPr/>
            <p:nvPr/>
          </p:nvGrpSpPr>
          <p:grpSpPr>
            <a:xfrm>
              <a:off x="10210800" y="3467443"/>
              <a:ext cx="5631813" cy="1311143"/>
              <a:chOff x="10929799" y="2538798"/>
              <a:chExt cx="5631813" cy="1311143"/>
            </a:xfrm>
          </p:grpSpPr>
          <p:sp>
            <p:nvSpPr>
              <p:cNvPr id="148" name="Google Shape;148;p2"/>
              <p:cNvSpPr/>
              <p:nvPr/>
            </p:nvSpPr>
            <p:spPr>
              <a:xfrm>
                <a:off x="12560232" y="2977451"/>
                <a:ext cx="4001380" cy="753992"/>
              </a:xfrm>
              <a:prstGeom prst="rect">
                <a:avLst/>
              </a:prstGeom>
              <a:noFill/>
              <a:ln>
                <a:noFill/>
              </a:ln>
            </p:spPr>
            <p:txBody>
              <a:bodyPr spcFirstLastPara="1" wrap="square" lIns="137125" tIns="68550" rIns="137125" bIns="68550" anchor="t" anchorCtr="0">
                <a:spAutoFit/>
              </a:bodyPr>
              <a:lstStyle/>
              <a:p>
                <a:pPr marL="9525" marR="0" lvl="1" indent="0" algn="l" rtl="0">
                  <a:spcBef>
                    <a:spcPts val="0"/>
                  </a:spcBef>
                  <a:spcAft>
                    <a:spcPts val="0"/>
                  </a:spcAft>
                  <a:buNone/>
                </a:pPr>
                <a:r>
                  <a:rPr lang="en-US" sz="2000" b="0" i="0" u="none" strike="noStrike" cap="none" dirty="0">
                    <a:solidFill>
                      <a:schemeClr val="lt1"/>
                    </a:solidFill>
                    <a:latin typeface="Montserrat" pitchFamily="2" charset="77"/>
                    <a:ea typeface="Montserrat"/>
                    <a:cs typeface="Montserrat"/>
                    <a:sym typeface="Montserrat"/>
                  </a:rPr>
                  <a:t>Multidisciplinary project Founded in 2019 </a:t>
                </a:r>
                <a:endParaRPr sz="2000" b="0" i="0" u="none" strike="noStrike" cap="none" dirty="0">
                  <a:solidFill>
                    <a:schemeClr val="lt1"/>
                  </a:solidFill>
                  <a:latin typeface="Montserrat" pitchFamily="2" charset="77"/>
                  <a:ea typeface="Montserrat"/>
                  <a:cs typeface="Montserrat"/>
                  <a:sym typeface="Montserrat"/>
                </a:endParaRPr>
              </a:p>
            </p:txBody>
          </p:sp>
          <p:grpSp>
            <p:nvGrpSpPr>
              <p:cNvPr id="149" name="Google Shape;149;p2"/>
              <p:cNvGrpSpPr/>
              <p:nvPr/>
            </p:nvGrpSpPr>
            <p:grpSpPr>
              <a:xfrm>
                <a:off x="10929799" y="2538798"/>
                <a:ext cx="1311143" cy="1311143"/>
                <a:chOff x="9725143" y="2744087"/>
                <a:chExt cx="1311143" cy="1311143"/>
              </a:xfrm>
            </p:grpSpPr>
            <p:sp>
              <p:nvSpPr>
                <p:cNvPr id="150" name="Google Shape;150;p2"/>
                <p:cNvSpPr/>
                <p:nvPr/>
              </p:nvSpPr>
              <p:spPr>
                <a:xfrm>
                  <a:off x="9725143" y="2744087"/>
                  <a:ext cx="1311143" cy="1311143"/>
                </a:xfrm>
                <a:custGeom>
                  <a:avLst/>
                  <a:gdLst/>
                  <a:ahLst/>
                  <a:cxnLst/>
                  <a:rect l="l" t="t" r="r" b="b"/>
                  <a:pathLst>
                    <a:path w="1913890" h="1913890" extrusionOk="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gradFill>
                  <a:gsLst>
                    <a:gs pos="48000">
                      <a:schemeClr val="bg2">
                        <a:lumMod val="75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effectLst>
                  <a:outerShdw blurRad="120767" dist="178371" dir="2880000" sx="99255" sy="99255" algn="ctr" rotWithShape="0">
                    <a:schemeClr val="bg1">
                      <a:alpha val="8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itchFamily="2" charset="77"/>
                  </a:endParaRPr>
                </a:p>
              </p:txBody>
            </p:sp>
            <p:sp>
              <p:nvSpPr>
                <p:cNvPr id="151" name="Google Shape;151;p2"/>
                <p:cNvSpPr txBox="1"/>
                <p:nvPr/>
              </p:nvSpPr>
              <p:spPr>
                <a:xfrm>
                  <a:off x="9902752" y="2858926"/>
                  <a:ext cx="982795"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dirty="0">
                      <a:solidFill>
                        <a:schemeClr val="lt1"/>
                      </a:solidFill>
                      <a:latin typeface="Montserrat" pitchFamily="2" charset="77"/>
                      <a:ea typeface="Poppins Medium"/>
                      <a:cs typeface="Poppins Medium"/>
                      <a:sym typeface="Poppins Medium"/>
                    </a:rPr>
                    <a:t>01.</a:t>
                  </a:r>
                  <a:endParaRPr dirty="0">
                    <a:latin typeface="Montserrat" pitchFamily="2" charset="77"/>
                  </a:endParaRPr>
                </a:p>
              </p:txBody>
            </p:sp>
          </p:grpSp>
        </p:grpSp>
        <p:cxnSp>
          <p:nvCxnSpPr>
            <p:cNvPr id="152" name="Google Shape;152;p2"/>
            <p:cNvCxnSpPr/>
            <p:nvPr/>
          </p:nvCxnSpPr>
          <p:spPr>
            <a:xfrm>
              <a:off x="10210800" y="3577337"/>
              <a:ext cx="1311143" cy="0"/>
            </a:xfrm>
            <a:prstGeom prst="straightConnector1">
              <a:avLst/>
            </a:prstGeom>
            <a:noFill/>
            <a:ln w="15875" cap="flat" cmpd="sng">
              <a:solidFill>
                <a:schemeClr val="lt1"/>
              </a:solidFill>
              <a:prstDash val="solid"/>
              <a:round/>
              <a:headEnd type="none" w="sm" len="sm"/>
              <a:tailEnd type="none" w="sm" len="sm"/>
            </a:ln>
          </p:spPr>
        </p:cxnSp>
        <p:cxnSp>
          <p:nvCxnSpPr>
            <p:cNvPr id="153" name="Google Shape;153;p2"/>
            <p:cNvCxnSpPr/>
            <p:nvPr/>
          </p:nvCxnSpPr>
          <p:spPr>
            <a:xfrm>
              <a:off x="10210800" y="4686300"/>
              <a:ext cx="1311143" cy="0"/>
            </a:xfrm>
            <a:prstGeom prst="straightConnector1">
              <a:avLst/>
            </a:prstGeom>
            <a:noFill/>
            <a:ln w="15875" cap="flat" cmpd="sng">
              <a:solidFill>
                <a:schemeClr val="lt1"/>
              </a:solidFill>
              <a:prstDash val="solid"/>
              <a:round/>
              <a:headEnd type="none" w="sm" len="sm"/>
              <a:tailEnd type="none" w="sm" len="sm"/>
            </a:ln>
          </p:spPr>
        </p:cxnSp>
      </p:grpSp>
      <p:grpSp>
        <p:nvGrpSpPr>
          <p:cNvPr id="154" name="Google Shape;154;p2"/>
          <p:cNvGrpSpPr/>
          <p:nvPr/>
        </p:nvGrpSpPr>
        <p:grpSpPr>
          <a:xfrm>
            <a:off x="9717113" y="5253121"/>
            <a:ext cx="6551064" cy="1311143"/>
            <a:chOff x="9732514" y="5253121"/>
            <a:chExt cx="7203045" cy="1311143"/>
          </a:xfrm>
        </p:grpSpPr>
        <p:grpSp>
          <p:nvGrpSpPr>
            <p:cNvPr id="155" name="Google Shape;155;p2"/>
            <p:cNvGrpSpPr/>
            <p:nvPr/>
          </p:nvGrpSpPr>
          <p:grpSpPr>
            <a:xfrm>
              <a:off x="9734402" y="5253121"/>
              <a:ext cx="7201157" cy="1311143"/>
              <a:chOff x="9997834" y="4453946"/>
              <a:chExt cx="7201157" cy="1311143"/>
            </a:xfrm>
          </p:grpSpPr>
          <p:sp>
            <p:nvSpPr>
              <p:cNvPr id="156" name="Google Shape;156;p2"/>
              <p:cNvSpPr/>
              <p:nvPr/>
            </p:nvSpPr>
            <p:spPr>
              <a:xfrm>
                <a:off x="11851326" y="4732521"/>
                <a:ext cx="5347665" cy="753992"/>
              </a:xfrm>
              <a:prstGeom prst="rect">
                <a:avLst/>
              </a:prstGeom>
              <a:noFill/>
              <a:ln>
                <a:noFill/>
              </a:ln>
            </p:spPr>
            <p:txBody>
              <a:bodyPr spcFirstLastPara="1" wrap="square" lIns="137125" tIns="68550" rIns="137125" bIns="68550" anchor="t" anchorCtr="0">
                <a:spAutoFit/>
              </a:bodyPr>
              <a:lstStyle/>
              <a:p>
                <a:pPr marL="9525" lvl="1"/>
                <a:r>
                  <a:rPr lang="en-US" sz="2000">
                    <a:solidFill>
                      <a:schemeClr val="lt1"/>
                    </a:solidFill>
                    <a:latin typeface="Montserrat" pitchFamily="2" charset="77"/>
                    <a:ea typeface="Montserrat"/>
                    <a:cs typeface="Montserrat"/>
                    <a:sym typeface="Montserrat"/>
                  </a:rPr>
                  <a:t>Developed an innovative Psychoacoustic Neurotech</a:t>
                </a:r>
                <a:endParaRPr sz="2000" b="0" i="0" u="none" strike="noStrike" cap="none" dirty="0">
                  <a:solidFill>
                    <a:schemeClr val="lt1"/>
                  </a:solidFill>
                  <a:latin typeface="Montserrat" pitchFamily="2" charset="77"/>
                  <a:ea typeface="Montserrat"/>
                  <a:cs typeface="Montserrat"/>
                  <a:sym typeface="Montserrat"/>
                </a:endParaRPr>
              </a:p>
            </p:txBody>
          </p:sp>
          <p:grpSp>
            <p:nvGrpSpPr>
              <p:cNvPr id="157" name="Google Shape;157;p2"/>
              <p:cNvGrpSpPr/>
              <p:nvPr/>
            </p:nvGrpSpPr>
            <p:grpSpPr>
              <a:xfrm>
                <a:off x="9997834" y="4453946"/>
                <a:ext cx="1475318" cy="1311143"/>
                <a:chOff x="5044097" y="2809711"/>
                <a:chExt cx="1475318" cy="1311143"/>
              </a:xfrm>
            </p:grpSpPr>
            <p:sp>
              <p:nvSpPr>
                <p:cNvPr id="158" name="Google Shape;158;p2"/>
                <p:cNvSpPr/>
                <p:nvPr/>
              </p:nvSpPr>
              <p:spPr>
                <a:xfrm>
                  <a:off x="5044097" y="2809711"/>
                  <a:ext cx="1475318" cy="1311143"/>
                </a:xfrm>
                <a:custGeom>
                  <a:avLst/>
                  <a:gdLst/>
                  <a:ahLst/>
                  <a:cxnLst/>
                  <a:rect l="l" t="t" r="r" b="b"/>
                  <a:pathLst>
                    <a:path w="1913890" h="1913890" extrusionOk="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gradFill>
                  <a:gsLst>
                    <a:gs pos="48000">
                      <a:schemeClr val="bg2">
                        <a:lumMod val="75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effectLst>
                  <a:outerShdw blurRad="97900" dist="128656" dir="1680000" sx="103000" sy="103000" algn="ctr" rotWithShape="0">
                    <a:schemeClr val="bg1">
                      <a:alpha val="8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pitchFamily="2" charset="77"/>
                  </a:endParaRPr>
                </a:p>
              </p:txBody>
            </p:sp>
            <p:sp>
              <p:nvSpPr>
                <p:cNvPr id="159" name="Google Shape;159;p2"/>
                <p:cNvSpPr txBox="1"/>
                <p:nvPr/>
              </p:nvSpPr>
              <p:spPr>
                <a:xfrm>
                  <a:off x="5136391" y="2914987"/>
                  <a:ext cx="1311143"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dirty="0">
                      <a:solidFill>
                        <a:schemeClr val="lt1"/>
                      </a:solidFill>
                      <a:latin typeface="Montserrat" pitchFamily="2" charset="77"/>
                      <a:ea typeface="Poppins Medium"/>
                      <a:cs typeface="Poppins Medium"/>
                      <a:sym typeface="Poppins Medium"/>
                    </a:rPr>
                    <a:t>02.</a:t>
                  </a:r>
                  <a:endParaRPr dirty="0">
                    <a:latin typeface="Montserrat" pitchFamily="2" charset="77"/>
                  </a:endParaRPr>
                </a:p>
              </p:txBody>
            </p:sp>
          </p:grpSp>
        </p:grpSp>
        <p:cxnSp>
          <p:nvCxnSpPr>
            <p:cNvPr id="160" name="Google Shape;160;p2"/>
            <p:cNvCxnSpPr/>
            <p:nvPr/>
          </p:nvCxnSpPr>
          <p:spPr>
            <a:xfrm>
              <a:off x="9732514" y="5361524"/>
              <a:ext cx="1477206" cy="0"/>
            </a:xfrm>
            <a:prstGeom prst="straightConnector1">
              <a:avLst/>
            </a:prstGeom>
            <a:noFill/>
            <a:ln w="15875" cap="flat" cmpd="sng">
              <a:solidFill>
                <a:schemeClr val="lt1"/>
              </a:solidFill>
              <a:prstDash val="solid"/>
              <a:round/>
              <a:headEnd type="none" w="sm" len="sm"/>
              <a:tailEnd type="none" w="sm" len="sm"/>
            </a:ln>
          </p:spPr>
        </p:cxnSp>
        <p:cxnSp>
          <p:nvCxnSpPr>
            <p:cNvPr id="161" name="Google Shape;161;p2"/>
            <p:cNvCxnSpPr/>
            <p:nvPr/>
          </p:nvCxnSpPr>
          <p:spPr>
            <a:xfrm>
              <a:off x="9732514" y="6428324"/>
              <a:ext cx="1477206" cy="0"/>
            </a:xfrm>
            <a:prstGeom prst="straightConnector1">
              <a:avLst/>
            </a:prstGeom>
            <a:noFill/>
            <a:ln w="15875" cap="flat" cmpd="sng">
              <a:solidFill>
                <a:schemeClr val="lt1"/>
              </a:solidFill>
              <a:prstDash val="solid"/>
              <a:round/>
              <a:headEnd type="none" w="sm" len="sm"/>
              <a:tailEnd type="none" w="sm" len="sm"/>
            </a:ln>
          </p:spPr>
        </p:cxnSp>
      </p:grpSp>
      <p:sp>
        <p:nvSpPr>
          <p:cNvPr id="164" name="Google Shape;164;p2"/>
          <p:cNvSpPr/>
          <p:nvPr/>
        </p:nvSpPr>
        <p:spPr>
          <a:xfrm>
            <a:off x="11404553" y="7046653"/>
            <a:ext cx="4526227" cy="1061769"/>
          </a:xfrm>
          <a:prstGeom prst="rect">
            <a:avLst/>
          </a:prstGeom>
          <a:noFill/>
          <a:ln>
            <a:noFill/>
          </a:ln>
        </p:spPr>
        <p:txBody>
          <a:bodyPr spcFirstLastPara="1" wrap="square" lIns="137125" tIns="68550" rIns="137125" bIns="68550" anchor="t" anchorCtr="0">
            <a:spAutoFit/>
          </a:bodyPr>
          <a:lstStyle/>
          <a:p>
            <a:pPr marL="9525" marR="0" lvl="1" indent="0" algn="l" rtl="0">
              <a:spcBef>
                <a:spcPts val="0"/>
              </a:spcBef>
              <a:spcAft>
                <a:spcPts val="0"/>
              </a:spcAft>
              <a:buNone/>
            </a:pPr>
            <a:r>
              <a:rPr lang="en-US" sz="2000" b="0" i="0" u="none" strike="noStrike" cap="none" dirty="0">
                <a:solidFill>
                  <a:schemeClr val="lt1"/>
                </a:solidFill>
                <a:latin typeface="Montserrat" pitchFamily="2" charset="77"/>
                <a:ea typeface="Montserrat"/>
                <a:cs typeface="Montserrat"/>
                <a:sym typeface="Montserrat"/>
              </a:rPr>
              <a:t>Intelligent patch driving an instant cognitive boost in Alzheimer's disease  </a:t>
            </a:r>
            <a:endParaRPr sz="2000" b="0" i="0" u="none" strike="noStrike" cap="none" dirty="0">
              <a:solidFill>
                <a:schemeClr val="lt1"/>
              </a:solidFill>
              <a:latin typeface="Montserrat" pitchFamily="2" charset="77"/>
              <a:ea typeface="Montserrat"/>
              <a:cs typeface="Montserrat"/>
              <a:sym typeface="Montserrat"/>
            </a:endParaRPr>
          </a:p>
        </p:txBody>
      </p:sp>
      <p:grpSp>
        <p:nvGrpSpPr>
          <p:cNvPr id="165" name="Google Shape;165;p2"/>
          <p:cNvGrpSpPr/>
          <p:nvPr/>
        </p:nvGrpSpPr>
        <p:grpSpPr>
          <a:xfrm>
            <a:off x="9717112" y="6934199"/>
            <a:ext cx="1358103" cy="1311143"/>
            <a:chOff x="9720622" y="2744087"/>
            <a:chExt cx="1076224" cy="1311143"/>
          </a:xfrm>
        </p:grpSpPr>
        <p:sp>
          <p:nvSpPr>
            <p:cNvPr id="166" name="Google Shape;166;p2"/>
            <p:cNvSpPr/>
            <p:nvPr/>
          </p:nvSpPr>
          <p:spPr>
            <a:xfrm>
              <a:off x="9720622" y="2744087"/>
              <a:ext cx="1076224" cy="1311143"/>
            </a:xfrm>
            <a:custGeom>
              <a:avLst/>
              <a:gdLst/>
              <a:ahLst/>
              <a:cxnLst/>
              <a:rect l="l" t="t" r="r" b="b"/>
              <a:pathLst>
                <a:path w="1913890" h="1913890" extrusionOk="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gradFill>
              <a:gsLst>
                <a:gs pos="48000">
                  <a:schemeClr val="bg2">
                    <a:lumMod val="75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effectLst>
              <a:outerShdw blurRad="113741" dist="94840" dir="1920000" sx="107087" sy="107087" algn="ctr" rotWithShape="0">
                <a:schemeClr val="bg1">
                  <a:alpha val="83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dirty="0">
                <a:latin typeface="Montserrat" pitchFamily="2" charset="77"/>
              </a:endParaRPr>
            </a:p>
          </p:txBody>
        </p:sp>
        <p:sp>
          <p:nvSpPr>
            <p:cNvPr id="167" name="Google Shape;167;p2"/>
            <p:cNvSpPr txBox="1"/>
            <p:nvPr/>
          </p:nvSpPr>
          <p:spPr>
            <a:xfrm>
              <a:off x="9780579" y="2822600"/>
              <a:ext cx="982795" cy="112011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199" dirty="0">
                  <a:solidFill>
                    <a:schemeClr val="lt1"/>
                  </a:solidFill>
                  <a:latin typeface="Montserrat" pitchFamily="2" charset="77"/>
                  <a:ea typeface="Poppins Medium"/>
                  <a:cs typeface="Poppins Medium"/>
                  <a:sym typeface="Poppins Medium"/>
                </a:rPr>
                <a:t>03.</a:t>
              </a:r>
              <a:endParaRPr dirty="0">
                <a:latin typeface="Montserrat" pitchFamily="2" charset="77"/>
              </a:endParaRPr>
            </a:p>
          </p:txBody>
        </p:sp>
      </p:grpSp>
      <p:cxnSp>
        <p:nvCxnSpPr>
          <p:cNvPr id="168" name="Google Shape;168;p2"/>
          <p:cNvCxnSpPr>
            <a:cxnSpLocks/>
          </p:cNvCxnSpPr>
          <p:nvPr/>
        </p:nvCxnSpPr>
        <p:spPr>
          <a:xfrm>
            <a:off x="9722816" y="7083894"/>
            <a:ext cx="1352400" cy="0"/>
          </a:xfrm>
          <a:prstGeom prst="straightConnector1">
            <a:avLst/>
          </a:prstGeom>
          <a:noFill/>
          <a:ln w="15875" cap="flat" cmpd="sng">
            <a:solidFill>
              <a:schemeClr val="lt1"/>
            </a:solidFill>
            <a:prstDash val="solid"/>
            <a:round/>
            <a:headEnd type="none" w="sm" len="sm"/>
            <a:tailEnd type="none" w="sm" len="sm"/>
          </a:ln>
        </p:spPr>
      </p:cxnSp>
      <p:cxnSp>
        <p:nvCxnSpPr>
          <p:cNvPr id="169" name="Google Shape;169;p2"/>
          <p:cNvCxnSpPr>
            <a:cxnSpLocks/>
          </p:cNvCxnSpPr>
          <p:nvPr/>
        </p:nvCxnSpPr>
        <p:spPr>
          <a:xfrm>
            <a:off x="9722816" y="8150694"/>
            <a:ext cx="1352400" cy="0"/>
          </a:xfrm>
          <a:prstGeom prst="straightConnector1">
            <a:avLst/>
          </a:prstGeom>
          <a:noFill/>
          <a:ln w="15875" cap="flat" cmpd="sng">
            <a:solidFill>
              <a:schemeClr val="lt1"/>
            </a:solidFill>
            <a:prstDash val="solid"/>
            <a:round/>
            <a:headEnd type="none" w="sm" len="sm"/>
            <a:tailEnd type="none" w="sm" len="sm"/>
          </a:ln>
        </p:spPr>
      </p:cxnSp>
      <p:pic>
        <p:nvPicPr>
          <p:cNvPr id="170" name="Google Shape;170;p2"/>
          <p:cNvPicPr preferRelativeResize="0"/>
          <p:nvPr/>
        </p:nvPicPr>
        <p:blipFill rotWithShape="1">
          <a:blip r:embed="rId7">
            <a:alphaModFix/>
          </a:blip>
          <a:srcRect/>
          <a:stretch/>
        </p:blipFill>
        <p:spPr>
          <a:xfrm>
            <a:off x="1053318" y="7117021"/>
            <a:ext cx="672648" cy="622045"/>
          </a:xfrm>
          <a:prstGeom prst="rect">
            <a:avLst/>
          </a:prstGeom>
          <a:noFill/>
          <a:ln>
            <a:noFill/>
          </a:ln>
          <a:effectLst>
            <a:outerShdw blurRad="616195" dist="50800" dir="5400000" sx="117340" sy="117340" algn="ctr" rotWithShape="0">
              <a:schemeClr val="lt1"/>
            </a:outerShdw>
          </a:effectLst>
        </p:spPr>
      </p:pic>
      <p:pic>
        <p:nvPicPr>
          <p:cNvPr id="171" name="Google Shape;171;p2" descr="Logo, company name&#10;&#10;Description automatically generated"/>
          <p:cNvPicPr preferRelativeResize="0"/>
          <p:nvPr/>
        </p:nvPicPr>
        <p:blipFill rotWithShape="1">
          <a:blip r:embed="rId8">
            <a:alphaModFix/>
          </a:blip>
          <a:srcRect/>
          <a:stretch/>
        </p:blipFill>
        <p:spPr>
          <a:xfrm>
            <a:off x="4855134" y="5519473"/>
            <a:ext cx="2764866" cy="2330931"/>
          </a:xfrm>
          <a:prstGeom prst="rect">
            <a:avLst/>
          </a:prstGeom>
          <a:noFill/>
          <a:ln>
            <a:noFill/>
          </a:ln>
        </p:spPr>
      </p:pic>
      <p:pic>
        <p:nvPicPr>
          <p:cNvPr id="172" name="Google Shape;172;p2"/>
          <p:cNvPicPr preferRelativeResize="0"/>
          <p:nvPr/>
        </p:nvPicPr>
        <p:blipFill rotWithShape="1">
          <a:blip r:embed="rId7">
            <a:alphaModFix/>
          </a:blip>
          <a:srcRect/>
          <a:stretch/>
        </p:blipFill>
        <p:spPr>
          <a:xfrm>
            <a:off x="4489856" y="7207344"/>
            <a:ext cx="689516" cy="637644"/>
          </a:xfrm>
          <a:prstGeom prst="rect">
            <a:avLst/>
          </a:prstGeom>
          <a:noFill/>
          <a:ln>
            <a:noFill/>
          </a:ln>
          <a:effectLst>
            <a:outerShdw blurRad="616195" dist="50800" dir="5400000" sx="117340" sy="117340" algn="ctr" rotWithShape="0">
              <a:schemeClr val="lt1"/>
            </a:outerShdw>
          </a:effectLst>
        </p:spPr>
      </p:pic>
      <p:sp>
        <p:nvSpPr>
          <p:cNvPr id="173" name="Google Shape;173;p2"/>
          <p:cNvSpPr/>
          <p:nvPr/>
        </p:nvSpPr>
        <p:spPr>
          <a:xfrm>
            <a:off x="4430099" y="7951778"/>
            <a:ext cx="3271016" cy="507771"/>
          </a:xfrm>
          <a:prstGeom prst="rect">
            <a:avLst/>
          </a:prstGeom>
          <a:noFill/>
          <a:ln>
            <a:noFill/>
          </a:ln>
        </p:spPr>
        <p:txBody>
          <a:bodyPr spcFirstLastPara="1" wrap="square" lIns="137125" tIns="68550" rIns="137125" bIns="68550" anchor="t" anchorCtr="0">
            <a:spAutoFit/>
          </a:bodyPr>
          <a:lstStyle/>
          <a:p>
            <a:pPr marL="9525" marR="0" lvl="1" indent="0" algn="ctr" rtl="0">
              <a:spcBef>
                <a:spcPts val="0"/>
              </a:spcBef>
              <a:spcAft>
                <a:spcPts val="0"/>
              </a:spcAft>
              <a:buNone/>
            </a:pPr>
            <a:r>
              <a:rPr lang="en-US" sz="1200" b="1" i="0" u="none" strike="noStrike" cap="none" dirty="0">
                <a:solidFill>
                  <a:schemeClr val="lt1"/>
                </a:solidFill>
                <a:latin typeface="Montserrat" pitchFamily="2" charset="77"/>
                <a:ea typeface="Montserrat"/>
                <a:cs typeface="Montserrat"/>
                <a:sym typeface="Montserrat"/>
              </a:rPr>
              <a:t>Neurotechnology innovation specialists of 2022</a:t>
            </a:r>
            <a:endParaRPr sz="1200" b="1" i="0" u="none" strike="noStrike" cap="none" dirty="0">
              <a:solidFill>
                <a:schemeClr val="lt1"/>
              </a:solidFill>
              <a:latin typeface="Montserrat" pitchFamily="2" charset="77"/>
              <a:ea typeface="Montserrat"/>
              <a:cs typeface="Montserrat"/>
              <a:sym typeface="Montserrat"/>
            </a:endParaRPr>
          </a:p>
        </p:txBody>
      </p:sp>
      <p:sp>
        <p:nvSpPr>
          <p:cNvPr id="174" name="Google Shape;174;p2"/>
          <p:cNvSpPr/>
          <p:nvPr/>
        </p:nvSpPr>
        <p:spPr>
          <a:xfrm>
            <a:off x="1003752" y="7951778"/>
            <a:ext cx="3479169" cy="507771"/>
          </a:xfrm>
          <a:prstGeom prst="rect">
            <a:avLst/>
          </a:prstGeom>
          <a:noFill/>
          <a:ln>
            <a:noFill/>
          </a:ln>
        </p:spPr>
        <p:txBody>
          <a:bodyPr spcFirstLastPara="1" wrap="square" lIns="137125" tIns="68550" rIns="137125" bIns="68550" anchor="t" anchorCtr="0">
            <a:spAutoFit/>
          </a:bodyPr>
          <a:lstStyle/>
          <a:p>
            <a:pPr marL="9525" marR="0" lvl="1" indent="0" algn="ctr" rtl="0">
              <a:spcBef>
                <a:spcPts val="0"/>
              </a:spcBef>
              <a:spcAft>
                <a:spcPts val="0"/>
              </a:spcAft>
              <a:buNone/>
            </a:pPr>
            <a:r>
              <a:rPr lang="en-US" sz="1200" b="1" i="0" u="none" strike="noStrike" cap="none" dirty="0">
                <a:solidFill>
                  <a:schemeClr val="lt1"/>
                </a:solidFill>
                <a:latin typeface="Montserrat" pitchFamily="2" charset="77"/>
                <a:ea typeface="Montserrat"/>
                <a:cs typeface="Montserrat"/>
                <a:sym typeface="Montserrat"/>
              </a:rPr>
              <a:t>Most innovative Neurotechnology company of 2022</a:t>
            </a:r>
            <a:endParaRPr sz="1200" b="1" i="0" u="none" strike="noStrike" cap="none" dirty="0">
              <a:solidFill>
                <a:schemeClr val="lt1"/>
              </a:solidFill>
              <a:latin typeface="Montserrat" pitchFamily="2" charset="77"/>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9"/>
        <p:cNvGrpSpPr/>
        <p:nvPr/>
      </p:nvGrpSpPr>
      <p:grpSpPr>
        <a:xfrm>
          <a:off x="0" y="0"/>
          <a:ext cx="0" cy="0"/>
          <a:chOff x="0" y="0"/>
          <a:chExt cx="0" cy="0"/>
        </a:xfrm>
      </p:grpSpPr>
      <p:pic>
        <p:nvPicPr>
          <p:cNvPr id="180" name="Google Shape;180;p3"/>
          <p:cNvPicPr preferRelativeResize="0"/>
          <p:nvPr/>
        </p:nvPicPr>
        <p:blipFill rotWithShape="1">
          <a:blip r:embed="rId3">
            <a:alphaModFix/>
          </a:blip>
          <a:srcRect t="5664" b="5664"/>
          <a:stretch/>
        </p:blipFill>
        <p:spPr>
          <a:xfrm>
            <a:off x="0" y="-21044"/>
            <a:ext cx="18288000" cy="6908150"/>
          </a:xfrm>
          <a:prstGeom prst="rect">
            <a:avLst/>
          </a:prstGeom>
          <a:noFill/>
          <a:ln>
            <a:noFill/>
          </a:ln>
        </p:spPr>
      </p:pic>
      <p:grpSp>
        <p:nvGrpSpPr>
          <p:cNvPr id="181" name="Google Shape;181;p3"/>
          <p:cNvGrpSpPr/>
          <p:nvPr/>
        </p:nvGrpSpPr>
        <p:grpSpPr>
          <a:xfrm>
            <a:off x="891103" y="9306957"/>
            <a:ext cx="16116355" cy="793541"/>
            <a:chOff x="891103" y="9306957"/>
            <a:chExt cx="16116355" cy="793541"/>
          </a:xfrm>
        </p:grpSpPr>
        <p:cxnSp>
          <p:nvCxnSpPr>
            <p:cNvPr id="182" name="Google Shape;182;p3"/>
            <p:cNvCxnSpPr/>
            <p:nvPr/>
          </p:nvCxnSpPr>
          <p:spPr>
            <a:xfrm rot="7003">
              <a:off x="891112" y="9323372"/>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183" name="Google Shape;183;p3"/>
            <p:cNvSpPr txBox="1"/>
            <p:nvPr/>
          </p:nvSpPr>
          <p:spPr>
            <a:xfrm>
              <a:off x="7620000" y="936497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dirty="0">
                <a:solidFill>
                  <a:srgbClr val="595959"/>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dirty="0">
                  <a:solidFill>
                    <a:srgbClr val="F2F2F2"/>
                  </a:solidFill>
                  <a:latin typeface="Montserrat" pitchFamily="2" charset="77"/>
                  <a:ea typeface="Calibri"/>
                  <a:cs typeface="Calibri"/>
                  <a:sym typeface="Calibri"/>
                </a:rPr>
                <a:t>© </a:t>
              </a:r>
              <a:r>
                <a:rPr lang="en-US" sz="1600" dirty="0" err="1">
                  <a:solidFill>
                    <a:srgbClr val="FFFFFF"/>
                  </a:solidFill>
                  <a:latin typeface="Montserrat" pitchFamily="2" charset="77"/>
                  <a:ea typeface="Calibri"/>
                  <a:cs typeface="Calibri"/>
                  <a:sym typeface="Calibri"/>
                </a:rPr>
                <a:t>NeuroAudit</a:t>
              </a:r>
              <a:r>
                <a:rPr lang="en-US" sz="1600" b="0" i="0" u="none" strike="noStrike" cap="none" dirty="0">
                  <a:solidFill>
                    <a:srgbClr val="F2F2F2"/>
                  </a:solidFill>
                  <a:latin typeface="Montserrat" pitchFamily="2" charset="77"/>
                  <a:ea typeface="Calibri"/>
                  <a:cs typeface="Calibri"/>
                  <a:sym typeface="Calibri"/>
                </a:rPr>
                <a:t> 202</a:t>
              </a:r>
              <a:r>
                <a:rPr lang="he-IL" sz="1600" b="0" i="0" u="none" strike="noStrike" cap="none" dirty="0">
                  <a:solidFill>
                    <a:srgbClr val="F2F2F2"/>
                  </a:solidFill>
                  <a:latin typeface="Montserrat" pitchFamily="2" charset="77"/>
                  <a:ea typeface="Calibri"/>
                  <a:cs typeface="Calibri"/>
                  <a:sym typeface="Calibri"/>
                </a:rPr>
                <a:t>2</a:t>
              </a:r>
              <a:r>
                <a:rPr lang="en-US" sz="1600" b="0" i="0" u="none" strike="noStrike" cap="none" dirty="0">
                  <a:solidFill>
                    <a:srgbClr val="F2F2F2"/>
                  </a:solidFill>
                  <a:latin typeface="Montserrat" pitchFamily="2" charset="77"/>
                  <a:ea typeface="Calibri"/>
                  <a:cs typeface="Calibri"/>
                  <a:sym typeface="Calibri"/>
                </a:rPr>
                <a:t> </a:t>
              </a:r>
              <a:endParaRPr sz="1600" b="0" i="1" u="none" strike="noStrike" cap="none" dirty="0">
                <a:solidFill>
                  <a:srgbClr val="F2F2F2"/>
                </a:solidFill>
                <a:latin typeface="Montserrat" pitchFamily="2" charset="77"/>
                <a:ea typeface="Calibri"/>
                <a:cs typeface="Calibri"/>
                <a:sym typeface="Calibri"/>
              </a:endParaRPr>
            </a:p>
          </p:txBody>
        </p:sp>
      </p:grpSp>
      <p:sp>
        <p:nvSpPr>
          <p:cNvPr id="184" name="Google Shape;184;p3"/>
          <p:cNvSpPr/>
          <p:nvPr/>
        </p:nvSpPr>
        <p:spPr>
          <a:xfrm>
            <a:off x="15252160" y="8268890"/>
            <a:ext cx="2593181" cy="3929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endParaRPr sz="2250">
              <a:solidFill>
                <a:schemeClr val="lt1"/>
              </a:solidFill>
              <a:latin typeface="Montserrat" pitchFamily="2" charset="77"/>
              <a:ea typeface="Verdana"/>
              <a:cs typeface="Verdana"/>
              <a:sym typeface="Verdana"/>
            </a:endParaRPr>
          </a:p>
        </p:txBody>
      </p:sp>
      <p:sp>
        <p:nvSpPr>
          <p:cNvPr id="186" name="Google Shape;186;p3"/>
          <p:cNvSpPr/>
          <p:nvPr/>
        </p:nvSpPr>
        <p:spPr>
          <a:xfrm>
            <a:off x="406320" y="3763638"/>
            <a:ext cx="5992875" cy="784770"/>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4200">
                <a:solidFill>
                  <a:schemeClr val="lt1"/>
                </a:solidFill>
                <a:latin typeface="Montserrat" pitchFamily="2" charset="77"/>
                <a:ea typeface="Montserrat SemiBold"/>
                <a:cs typeface="Montserrat SemiBold"/>
                <a:sym typeface="Montserrat SemiBold"/>
              </a:rPr>
              <a:t>Market Challenge</a:t>
            </a:r>
            <a:endParaRPr sz="2700">
              <a:solidFill>
                <a:schemeClr val="lt1"/>
              </a:solidFill>
              <a:latin typeface="Montserrat" pitchFamily="2" charset="77"/>
              <a:ea typeface="Calibri"/>
              <a:cs typeface="Calibri"/>
              <a:sym typeface="Calibri"/>
            </a:endParaRPr>
          </a:p>
        </p:txBody>
      </p:sp>
      <p:sp>
        <p:nvSpPr>
          <p:cNvPr id="187" name="Google Shape;187;p3"/>
          <p:cNvSpPr txBox="1"/>
          <p:nvPr/>
        </p:nvSpPr>
        <p:spPr>
          <a:xfrm>
            <a:off x="2649016" y="5238332"/>
            <a:ext cx="8600088" cy="1119116"/>
          </a:xfrm>
          <a:prstGeom prst="rect">
            <a:avLst/>
          </a:prstGeom>
          <a:noFill/>
          <a:ln>
            <a:noFill/>
          </a:ln>
        </p:spPr>
        <p:txBody>
          <a:bodyPr spcFirstLastPara="1" wrap="square" lIns="137125" tIns="68550" rIns="137125" bIns="68550" anchor="t" anchorCtr="0">
            <a:noAutofit/>
          </a:bodyPr>
          <a:lstStyle/>
          <a:p>
            <a:pPr marL="0" marR="0" lvl="0" indent="0" algn="l" rtl="0">
              <a:lnSpc>
                <a:spcPct val="150000"/>
              </a:lnSpc>
              <a:spcBef>
                <a:spcPts val="0"/>
              </a:spcBef>
              <a:spcAft>
                <a:spcPts val="0"/>
              </a:spcAft>
              <a:buNone/>
            </a:pPr>
            <a:r>
              <a:rPr lang="en-US" sz="1800" dirty="0">
                <a:solidFill>
                  <a:schemeClr val="lt1"/>
                </a:solidFill>
                <a:latin typeface="Montserrat" pitchFamily="2" charset="77"/>
                <a:ea typeface="Montserrat"/>
                <a:cs typeface="Montserrat"/>
                <a:sym typeface="Montserrat"/>
              </a:rPr>
              <a:t>The world’s older population is more likely to develop Alzheimer</a:t>
            </a:r>
            <a:r>
              <a:rPr lang="he-IL" sz="1800" dirty="0">
                <a:solidFill>
                  <a:schemeClr val="lt1"/>
                </a:solidFill>
                <a:latin typeface="Montserrat" pitchFamily="2" charset="77"/>
                <a:ea typeface="Montserrat"/>
                <a:cs typeface="Montserrat"/>
                <a:sym typeface="Montserrat"/>
              </a:rPr>
              <a:t>׳</a:t>
            </a:r>
            <a:r>
              <a:rPr lang="he-IL" sz="1800" dirty="0" err="1">
                <a:solidFill>
                  <a:schemeClr val="lt1"/>
                </a:solidFill>
                <a:latin typeface="Montserrat" pitchFamily="2" charset="77"/>
                <a:ea typeface="Montserrat"/>
                <a:cs typeface="Montserrat"/>
                <a:sym typeface="Montserrat"/>
              </a:rPr>
              <a:t>s</a:t>
            </a:r>
            <a:r>
              <a:rPr lang="en-US" sz="1800" dirty="0">
                <a:solidFill>
                  <a:schemeClr val="lt1"/>
                </a:solidFill>
                <a:latin typeface="Montserrat" pitchFamily="2" charset="77"/>
                <a:ea typeface="Montserrat"/>
                <a:cs typeface="Montserrat"/>
                <a:sym typeface="Montserrat"/>
              </a:rPr>
              <a:t> disease and dementia, which are associated with cognitive</a:t>
            </a:r>
            <a:r>
              <a:rPr lang="en-US" sz="2000" dirty="0">
                <a:solidFill>
                  <a:schemeClr val="lt1"/>
                </a:solidFill>
                <a:latin typeface="Montserrat" pitchFamily="2" charset="77"/>
                <a:ea typeface="Montserrat"/>
                <a:cs typeface="Montserrat"/>
                <a:sym typeface="Montserrat"/>
              </a:rPr>
              <a:t> disorders.</a:t>
            </a:r>
            <a:endParaRPr sz="2000" dirty="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endParaRPr sz="2400" dirty="0">
              <a:solidFill>
                <a:schemeClr val="lt1"/>
              </a:solidFill>
              <a:latin typeface="Montserrat" pitchFamily="2" charset="77"/>
              <a:ea typeface="Calibri"/>
              <a:cs typeface="Calibri"/>
              <a:sym typeface="Calibri"/>
            </a:endParaRPr>
          </a:p>
        </p:txBody>
      </p:sp>
      <p:grpSp>
        <p:nvGrpSpPr>
          <p:cNvPr id="188" name="Google Shape;188;p3"/>
          <p:cNvGrpSpPr/>
          <p:nvPr/>
        </p:nvGrpSpPr>
        <p:grpSpPr>
          <a:xfrm>
            <a:off x="11888807" y="1459437"/>
            <a:ext cx="5801614" cy="7202360"/>
            <a:chOff x="5919186" y="4711418"/>
            <a:chExt cx="3206812" cy="4499376"/>
          </a:xfrm>
        </p:grpSpPr>
        <p:pic>
          <p:nvPicPr>
            <p:cNvPr id="189" name="Google Shape;189;p3"/>
            <p:cNvPicPr preferRelativeResize="0"/>
            <p:nvPr/>
          </p:nvPicPr>
          <p:blipFill rotWithShape="1">
            <a:blip r:embed="rId4">
              <a:alphaModFix/>
            </a:blip>
            <a:srcRect/>
            <a:stretch/>
          </p:blipFill>
          <p:spPr>
            <a:xfrm>
              <a:off x="5922761" y="6730508"/>
              <a:ext cx="3203237" cy="2480286"/>
            </a:xfrm>
            <a:prstGeom prst="rect">
              <a:avLst/>
            </a:prstGeom>
            <a:solidFill>
              <a:srgbClr val="3D90C8"/>
            </a:solidFill>
            <a:ln>
              <a:noFill/>
            </a:ln>
          </p:spPr>
        </p:pic>
        <p:pic>
          <p:nvPicPr>
            <p:cNvPr id="190" name="Google Shape;190;p3"/>
            <p:cNvPicPr preferRelativeResize="0"/>
            <p:nvPr/>
          </p:nvPicPr>
          <p:blipFill rotWithShape="1">
            <a:blip r:embed="rId5">
              <a:alphaModFix/>
            </a:blip>
            <a:srcRect/>
            <a:stretch/>
          </p:blipFill>
          <p:spPr>
            <a:xfrm>
              <a:off x="5919186" y="4711418"/>
              <a:ext cx="3203237" cy="1977915"/>
            </a:xfrm>
            <a:prstGeom prst="rect">
              <a:avLst/>
            </a:prstGeom>
            <a:solidFill>
              <a:srgbClr val="3D90C8"/>
            </a:solidFill>
            <a:ln>
              <a:noFill/>
            </a:ln>
          </p:spPr>
        </p:pic>
      </p:grpSp>
      <p:pic>
        <p:nvPicPr>
          <p:cNvPr id="191" name="Google Shape;191;p3"/>
          <p:cNvPicPr preferRelativeResize="0"/>
          <p:nvPr/>
        </p:nvPicPr>
        <p:blipFill rotWithShape="1">
          <a:blip r:embed="rId6">
            <a:alphaModFix/>
          </a:blip>
          <a:srcRect/>
          <a:stretch/>
        </p:blipFill>
        <p:spPr>
          <a:xfrm>
            <a:off x="0" y="151909"/>
            <a:ext cx="2904041" cy="2225548"/>
          </a:xfrm>
          <a:prstGeom prst="rect">
            <a:avLst/>
          </a:prstGeom>
          <a:blipFill rotWithShape="1">
            <a:blip r:embed="rId7">
              <a:alphaModFix/>
            </a:blip>
            <a:stretch>
              <a:fillRect/>
            </a:stretch>
          </a:blipFill>
          <a:ln>
            <a:noFill/>
          </a:ln>
        </p:spPr>
      </p:pic>
      <p:sp>
        <p:nvSpPr>
          <p:cNvPr id="192" name="Google Shape;192;p3"/>
          <p:cNvSpPr txBox="1"/>
          <p:nvPr/>
        </p:nvSpPr>
        <p:spPr>
          <a:xfrm>
            <a:off x="508497" y="3346149"/>
            <a:ext cx="6811961" cy="613824"/>
          </a:xfrm>
          <a:prstGeom prst="rect">
            <a:avLst/>
          </a:prstGeom>
          <a:noFill/>
          <a:ln>
            <a:noFill/>
          </a:ln>
        </p:spPr>
        <p:txBody>
          <a:bodyPr spcFirstLastPara="1" wrap="square" lIns="137125" tIns="68550" rIns="137125" bIns="68550" anchor="t" anchorCtr="0">
            <a:noAutofit/>
          </a:bodyPr>
          <a:lstStyle/>
          <a:p>
            <a:pPr rtl="1"/>
            <a:r>
              <a:rPr lang="en-US" sz="2400" dirty="0">
                <a:solidFill>
                  <a:srgbClr val="FFFF00"/>
                </a:solidFill>
                <a:latin typeface="Montserrat" pitchFamily="2" charset="77"/>
                <a:cs typeface="Poppins Medium"/>
                <a:sym typeface="Poppins Medium"/>
              </a:rPr>
              <a:t>World’s Alzheimer's population</a:t>
            </a:r>
            <a:endParaRPr sz="2400" dirty="0">
              <a:solidFill>
                <a:srgbClr val="FFFF00"/>
              </a:solidFill>
              <a:latin typeface="Montserrat" pitchFamily="2" charset="77"/>
              <a:cs typeface="Poppins Medium"/>
              <a:sym typeface="Poppins Medium"/>
            </a:endParaRPr>
          </a:p>
        </p:txBody>
      </p:sp>
      <p:sp>
        <p:nvSpPr>
          <p:cNvPr id="3" name="Striped Right Arrow 2">
            <a:extLst>
              <a:ext uri="{FF2B5EF4-FFF2-40B4-BE49-F238E27FC236}">
                <a16:creationId xmlns:a16="http://schemas.microsoft.com/office/drawing/2014/main" id="{09EEF2C3-ED87-99E5-05D1-016A6FA78BD0}"/>
              </a:ext>
            </a:extLst>
          </p:cNvPr>
          <p:cNvSpPr/>
          <p:nvPr/>
        </p:nvSpPr>
        <p:spPr>
          <a:xfrm>
            <a:off x="1177706" y="5292502"/>
            <a:ext cx="1338146" cy="821896"/>
          </a:xfrm>
          <a:prstGeom prst="stripedRightArrow">
            <a:avLst/>
          </a:prstGeom>
          <a:gradFill>
            <a:gsLst>
              <a:gs pos="48000">
                <a:schemeClr val="bg2">
                  <a:lumMod val="75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latin typeface="Montserrat" pitchFamily="2" charset="77"/>
            </a:endParaRPr>
          </a:p>
        </p:txBody>
      </p:sp>
      <p:sp>
        <p:nvSpPr>
          <p:cNvPr id="4" name="Striped Right Arrow 3">
            <a:extLst>
              <a:ext uri="{FF2B5EF4-FFF2-40B4-BE49-F238E27FC236}">
                <a16:creationId xmlns:a16="http://schemas.microsoft.com/office/drawing/2014/main" id="{9D490DDF-0CF4-D3A8-B238-A2C3091491FA}"/>
              </a:ext>
            </a:extLst>
          </p:cNvPr>
          <p:cNvSpPr/>
          <p:nvPr/>
        </p:nvSpPr>
        <p:spPr>
          <a:xfrm>
            <a:off x="1177706" y="6952555"/>
            <a:ext cx="1338146" cy="821896"/>
          </a:xfrm>
          <a:prstGeom prst="stripedRightArrow">
            <a:avLst/>
          </a:prstGeom>
          <a:gradFill>
            <a:gsLst>
              <a:gs pos="48000">
                <a:schemeClr val="bg2">
                  <a:lumMod val="75000"/>
                </a:schemeClr>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latin typeface="Montserrat" pitchFamily="2" charset="77"/>
            </a:endParaRPr>
          </a:p>
        </p:txBody>
      </p:sp>
      <p:sp>
        <p:nvSpPr>
          <p:cNvPr id="6" name="Google Shape;187;p3">
            <a:extLst>
              <a:ext uri="{FF2B5EF4-FFF2-40B4-BE49-F238E27FC236}">
                <a16:creationId xmlns:a16="http://schemas.microsoft.com/office/drawing/2014/main" id="{DA9DBA10-39B9-0080-65E5-57587468D78A}"/>
              </a:ext>
            </a:extLst>
          </p:cNvPr>
          <p:cNvSpPr txBox="1"/>
          <p:nvPr/>
        </p:nvSpPr>
        <p:spPr>
          <a:xfrm>
            <a:off x="2813409" y="6919353"/>
            <a:ext cx="7092607" cy="1615956"/>
          </a:xfrm>
          <a:prstGeom prst="rect">
            <a:avLst/>
          </a:prstGeom>
          <a:noFill/>
          <a:ln>
            <a:noFill/>
          </a:ln>
        </p:spPr>
        <p:txBody>
          <a:bodyPr spcFirstLastPara="1" wrap="square" lIns="137125" tIns="68550" rIns="137125" bIns="68550" anchor="t" anchorCtr="0">
            <a:noAutofit/>
          </a:bodyPr>
          <a:lstStyle/>
          <a:p>
            <a:pPr lvl="0">
              <a:lnSpc>
                <a:spcPct val="150000"/>
              </a:lnSpc>
            </a:pPr>
            <a:r>
              <a:rPr lang="en-US" sz="2000" dirty="0">
                <a:solidFill>
                  <a:schemeClr val="lt1"/>
                </a:solidFill>
                <a:latin typeface="Montserrat" pitchFamily="2" charset="77"/>
                <a:ea typeface="Montserrat"/>
                <a:cs typeface="Montserrat"/>
                <a:sym typeface="Montserrat"/>
              </a:rPr>
              <a:t>The Number of people with dementia is predicted to </a:t>
            </a:r>
            <a:r>
              <a:rPr lang="en-US" sz="2000" b="1" u="sng" dirty="0">
                <a:solidFill>
                  <a:srgbClr val="FF0000"/>
                </a:solidFill>
                <a:latin typeface="Montserrat" pitchFamily="2" charset="77"/>
                <a:ea typeface="Montserrat"/>
                <a:cs typeface="Montserrat"/>
                <a:sym typeface="Montserrat"/>
              </a:rPr>
              <a:t>grow up to 152,000,000 by 2050</a:t>
            </a:r>
          </a:p>
          <a:p>
            <a:pPr lvl="0">
              <a:lnSpc>
                <a:spcPct val="150000"/>
              </a:lnSpc>
            </a:pPr>
            <a:endParaRPr sz="2000" b="1" dirty="0">
              <a:solidFill>
                <a:srgbClr val="FF0000"/>
              </a:solidFill>
              <a:latin typeface="Montserrat" pitchFamily="2" charset="77"/>
              <a:ea typeface="Montserrat"/>
              <a:cs typeface="Montserrat"/>
              <a:sym typeface="Montserrat"/>
            </a:endParaRPr>
          </a:p>
          <a:p>
            <a:pPr marL="0" marR="0" lvl="0" indent="0" algn="l" rtl="0">
              <a:spcBef>
                <a:spcPts val="0"/>
              </a:spcBef>
              <a:spcAft>
                <a:spcPts val="0"/>
              </a:spcAft>
              <a:buNone/>
            </a:pPr>
            <a:endParaRPr sz="2400" dirty="0">
              <a:solidFill>
                <a:schemeClr val="lt1"/>
              </a:solidFill>
              <a:latin typeface="Montserrat" pitchFamily="2" charset="77"/>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sp>
        <p:nvSpPr>
          <p:cNvPr id="198" name="Google Shape;198;p4"/>
          <p:cNvSpPr/>
          <p:nvPr/>
        </p:nvSpPr>
        <p:spPr>
          <a:xfrm>
            <a:off x="628912" y="8335537"/>
            <a:ext cx="17008768" cy="1359552"/>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pic>
        <p:nvPicPr>
          <p:cNvPr id="199" name="Google Shape;199;p4"/>
          <p:cNvPicPr preferRelativeResize="0"/>
          <p:nvPr/>
        </p:nvPicPr>
        <p:blipFill rotWithShape="1">
          <a:blip r:embed="rId3">
            <a:alphaModFix/>
          </a:blip>
          <a:srcRect t="5664" b="5664"/>
          <a:stretch/>
        </p:blipFill>
        <p:spPr>
          <a:xfrm>
            <a:off x="-10704" y="13007"/>
            <a:ext cx="18288000" cy="5841009"/>
          </a:xfrm>
          <a:prstGeom prst="rect">
            <a:avLst/>
          </a:prstGeom>
          <a:noFill/>
          <a:ln>
            <a:noFill/>
          </a:ln>
        </p:spPr>
      </p:pic>
      <p:sp>
        <p:nvSpPr>
          <p:cNvPr id="200" name="Google Shape;200;p4"/>
          <p:cNvSpPr/>
          <p:nvPr/>
        </p:nvSpPr>
        <p:spPr>
          <a:xfrm>
            <a:off x="15252160" y="8268890"/>
            <a:ext cx="2593181" cy="3929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endParaRPr sz="2250">
              <a:solidFill>
                <a:schemeClr val="lt1"/>
              </a:solidFill>
              <a:latin typeface="Montserrat" pitchFamily="2" charset="77"/>
              <a:ea typeface="Verdana"/>
              <a:cs typeface="Verdana"/>
              <a:sym typeface="Verdana"/>
            </a:endParaRPr>
          </a:p>
        </p:txBody>
      </p:sp>
      <p:grpSp>
        <p:nvGrpSpPr>
          <p:cNvPr id="201" name="Google Shape;201;p4"/>
          <p:cNvGrpSpPr/>
          <p:nvPr/>
        </p:nvGrpSpPr>
        <p:grpSpPr>
          <a:xfrm>
            <a:off x="973812" y="3522547"/>
            <a:ext cx="7545462" cy="2116577"/>
            <a:chOff x="690427" y="1816593"/>
            <a:chExt cx="18156424" cy="2116577"/>
          </a:xfrm>
        </p:grpSpPr>
        <p:sp>
          <p:nvSpPr>
            <p:cNvPr id="202" name="Google Shape;202;p4"/>
            <p:cNvSpPr/>
            <p:nvPr/>
          </p:nvSpPr>
          <p:spPr>
            <a:xfrm>
              <a:off x="690427" y="1816593"/>
              <a:ext cx="18156424" cy="1107935"/>
            </a:xfrm>
            <a:prstGeom prst="rect">
              <a:avLst/>
            </a:prstGeom>
            <a:noFill/>
            <a:ln>
              <a:noFill/>
            </a:ln>
          </p:spPr>
          <p:txBody>
            <a:bodyPr spcFirstLastPara="1" wrap="square" lIns="137125" tIns="68550" rIns="137125" bIns="68550" anchor="t" anchorCtr="0">
              <a:spAutoFit/>
            </a:bodyPr>
            <a:lstStyle/>
            <a:p>
              <a:pPr marL="0" marR="0" lvl="1" indent="0" algn="l" rtl="0">
                <a:lnSpc>
                  <a:spcPct val="150000"/>
                </a:lnSpc>
                <a:spcBef>
                  <a:spcPts val="0"/>
                </a:spcBef>
                <a:spcAft>
                  <a:spcPts val="0"/>
                </a:spcAft>
                <a:buNone/>
              </a:pPr>
              <a:r>
                <a:rPr lang="en-US" sz="4200" b="0" i="0" u="none" strike="noStrike" cap="none" dirty="0">
                  <a:solidFill>
                    <a:schemeClr val="lt1"/>
                  </a:solidFill>
                  <a:latin typeface="Montserrat" pitchFamily="2" charset="77"/>
                  <a:ea typeface="Montserrat SemiBold"/>
                  <a:cs typeface="Montserrat SemiBold"/>
                  <a:sym typeface="Montserrat SemiBold"/>
                </a:rPr>
                <a:t>Alzheimer</a:t>
              </a:r>
              <a:r>
                <a:rPr lang="he-IL" sz="4200" b="0" i="0" u="none" strike="noStrike" cap="none" dirty="0">
                  <a:solidFill>
                    <a:schemeClr val="lt1"/>
                  </a:solidFill>
                  <a:latin typeface="Montserrat" pitchFamily="2" charset="77"/>
                  <a:ea typeface="Montserrat SemiBold"/>
                  <a:cs typeface="Montserrat SemiBold"/>
                  <a:sym typeface="Montserrat SemiBold"/>
                </a:rPr>
                <a:t>׳</a:t>
              </a:r>
              <a:r>
                <a:rPr lang="en-US" sz="4200" b="0" i="0" u="none" strike="noStrike" cap="none" dirty="0">
                  <a:solidFill>
                    <a:schemeClr val="lt1"/>
                  </a:solidFill>
                  <a:latin typeface="Montserrat" pitchFamily="2" charset="77"/>
                  <a:ea typeface="Montserrat SemiBold"/>
                  <a:cs typeface="Montserrat SemiBold"/>
                  <a:sym typeface="Montserrat SemiBold"/>
                </a:rPr>
                <a:t>s Market Costs</a:t>
              </a:r>
              <a:endParaRPr sz="4200" b="0" i="0" u="none" strike="noStrike" cap="none" dirty="0">
                <a:solidFill>
                  <a:schemeClr val="lt1"/>
                </a:solidFill>
                <a:latin typeface="Montserrat" pitchFamily="2" charset="77"/>
                <a:ea typeface="Montserrat SemiBold"/>
                <a:cs typeface="Montserrat SemiBold"/>
                <a:sym typeface="Montserrat SemiBold"/>
              </a:endParaRPr>
            </a:p>
          </p:txBody>
        </p:sp>
        <p:sp>
          <p:nvSpPr>
            <p:cNvPr id="203" name="Google Shape;203;p4"/>
            <p:cNvSpPr txBox="1"/>
            <p:nvPr/>
          </p:nvSpPr>
          <p:spPr>
            <a:xfrm>
              <a:off x="800272" y="2675042"/>
              <a:ext cx="17957431" cy="1258128"/>
            </a:xfrm>
            <a:prstGeom prst="rect">
              <a:avLst/>
            </a:prstGeom>
            <a:noFill/>
            <a:ln>
              <a:noFill/>
            </a:ln>
          </p:spPr>
          <p:txBody>
            <a:bodyPr spcFirstLastPara="1" wrap="square" lIns="137125" tIns="68550" rIns="137125" bIns="68550" anchor="t" anchorCtr="0">
              <a:noAutofit/>
            </a:bodyPr>
            <a:lstStyle/>
            <a:p>
              <a:pPr rtl="1"/>
              <a:r>
                <a:rPr lang="en-US" sz="2400" dirty="0">
                  <a:solidFill>
                    <a:srgbClr val="FFFF00"/>
                  </a:solidFill>
                  <a:latin typeface="Montserrat" pitchFamily="2" charset="77"/>
                  <a:cs typeface="Poppins Medium"/>
                  <a:sym typeface="Poppins Medium"/>
                </a:rPr>
                <a:t>Alzheimer’s Diseases effects</a:t>
              </a:r>
              <a:endParaRPr sz="2400" dirty="0">
                <a:solidFill>
                  <a:srgbClr val="FFFF00"/>
                </a:solidFill>
                <a:latin typeface="Montserrat" pitchFamily="2" charset="77"/>
                <a:cs typeface="Poppins Medium"/>
                <a:sym typeface="Poppins Medium"/>
              </a:endParaRPr>
            </a:p>
          </p:txBody>
        </p:sp>
      </p:grpSp>
      <p:grpSp>
        <p:nvGrpSpPr>
          <p:cNvPr id="204" name="Google Shape;204;p4"/>
          <p:cNvGrpSpPr/>
          <p:nvPr/>
        </p:nvGrpSpPr>
        <p:grpSpPr>
          <a:xfrm>
            <a:off x="442659" y="8243166"/>
            <a:ext cx="17205725" cy="1580986"/>
            <a:chOff x="203964" y="5670575"/>
            <a:chExt cx="11863345" cy="949343"/>
          </a:xfrm>
        </p:grpSpPr>
        <p:sp>
          <p:nvSpPr>
            <p:cNvPr id="205" name="Google Shape;205;p4"/>
            <p:cNvSpPr/>
            <p:nvPr/>
          </p:nvSpPr>
          <p:spPr>
            <a:xfrm>
              <a:off x="203964" y="5670575"/>
              <a:ext cx="11863345" cy="816377"/>
            </a:xfrm>
            <a:prstGeom prst="rect">
              <a:avLst/>
            </a:prstGeom>
            <a:solidFill>
              <a:srgbClr val="D8D8D8"/>
            </a:solidFill>
            <a:ln>
              <a:noFill/>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cxnSp>
          <p:nvCxnSpPr>
            <p:cNvPr id="206" name="Google Shape;206;p4"/>
            <p:cNvCxnSpPr/>
            <p:nvPr/>
          </p:nvCxnSpPr>
          <p:spPr>
            <a:xfrm>
              <a:off x="1686415" y="5842149"/>
              <a:ext cx="0" cy="371061"/>
            </a:xfrm>
            <a:prstGeom prst="straightConnector1">
              <a:avLst/>
            </a:prstGeom>
            <a:noFill/>
            <a:ln w="22225" cap="flat" cmpd="sng">
              <a:solidFill>
                <a:srgbClr val="262626">
                  <a:alpha val="60000"/>
                </a:srgbClr>
              </a:solidFill>
              <a:prstDash val="solid"/>
              <a:round/>
              <a:headEnd type="none" w="sm" len="sm"/>
              <a:tailEnd type="none" w="sm" len="sm"/>
            </a:ln>
          </p:spPr>
        </p:cxnSp>
        <p:cxnSp>
          <p:nvCxnSpPr>
            <p:cNvPr id="207" name="Google Shape;207;p4"/>
            <p:cNvCxnSpPr/>
            <p:nvPr/>
          </p:nvCxnSpPr>
          <p:spPr>
            <a:xfrm>
              <a:off x="4959027" y="5897233"/>
              <a:ext cx="0" cy="371061"/>
            </a:xfrm>
            <a:prstGeom prst="straightConnector1">
              <a:avLst/>
            </a:prstGeom>
            <a:noFill/>
            <a:ln w="22225" cap="flat" cmpd="sng">
              <a:solidFill>
                <a:srgbClr val="262626">
                  <a:alpha val="60000"/>
                </a:srgbClr>
              </a:solidFill>
              <a:prstDash val="solid"/>
              <a:round/>
              <a:headEnd type="none" w="sm" len="sm"/>
              <a:tailEnd type="none" w="sm" len="sm"/>
            </a:ln>
          </p:spPr>
        </p:cxnSp>
        <p:cxnSp>
          <p:nvCxnSpPr>
            <p:cNvPr id="208" name="Google Shape;208;p4"/>
            <p:cNvCxnSpPr/>
            <p:nvPr/>
          </p:nvCxnSpPr>
          <p:spPr>
            <a:xfrm>
              <a:off x="8429546" y="5897233"/>
              <a:ext cx="0" cy="371061"/>
            </a:xfrm>
            <a:prstGeom prst="straightConnector1">
              <a:avLst/>
            </a:prstGeom>
            <a:noFill/>
            <a:ln w="22225" cap="flat" cmpd="sng">
              <a:solidFill>
                <a:srgbClr val="262626">
                  <a:alpha val="60000"/>
                </a:srgbClr>
              </a:solidFill>
              <a:prstDash val="solid"/>
              <a:round/>
              <a:headEnd type="none" w="sm" len="sm"/>
              <a:tailEnd type="none" w="sm" len="sm"/>
            </a:ln>
          </p:spPr>
        </p:cxnSp>
        <p:sp>
          <p:nvSpPr>
            <p:cNvPr id="209" name="Google Shape;209;p4"/>
            <p:cNvSpPr txBox="1"/>
            <p:nvPr/>
          </p:nvSpPr>
          <p:spPr>
            <a:xfrm>
              <a:off x="1822786" y="5862426"/>
              <a:ext cx="2942153" cy="757492"/>
            </a:xfrm>
            <a:prstGeom prst="rect">
              <a:avLst/>
            </a:prstGeom>
            <a:noFill/>
            <a:ln>
              <a:noFill/>
            </a:ln>
          </p:spPr>
          <p:txBody>
            <a:bodyPr spcFirstLastPara="1" wrap="square" lIns="137125" tIns="68550" rIns="137125" bIns="68550" anchor="t" anchorCtr="0">
              <a:noAutofit/>
            </a:bodyPr>
            <a:lstStyle/>
            <a:p>
              <a:pPr marL="0" marR="0" lvl="0" indent="0" algn="l" rtl="0">
                <a:spcBef>
                  <a:spcPts val="0"/>
                </a:spcBef>
                <a:spcAft>
                  <a:spcPts val="0"/>
                </a:spcAft>
                <a:buNone/>
              </a:pPr>
              <a:r>
                <a:rPr lang="en-US" sz="1350" dirty="0">
                  <a:solidFill>
                    <a:schemeClr val="dk1"/>
                  </a:solidFill>
                  <a:latin typeface="Montserrat" pitchFamily="2" charset="77"/>
                  <a:sym typeface="Arial"/>
                </a:rPr>
                <a:t>IN 2021, ALZHEIMER'S WILL COST THE NATION </a:t>
              </a:r>
              <a:r>
                <a:rPr lang="en-US" sz="1350" b="1" dirty="0">
                  <a:solidFill>
                    <a:schemeClr val="dk1"/>
                  </a:solidFill>
                  <a:latin typeface="Montserrat" pitchFamily="2" charset="77"/>
                  <a:sym typeface="Arial"/>
                </a:rPr>
                <a:t>$355 BILLION</a:t>
              </a:r>
              <a:r>
                <a:rPr lang="en-US" sz="1350" dirty="0">
                  <a:solidFill>
                    <a:schemeClr val="dk1"/>
                  </a:solidFill>
                  <a:latin typeface="Montserrat" pitchFamily="2" charset="77"/>
                  <a:sym typeface="Arial"/>
                </a:rPr>
                <a:t>. BY 2050, THESE COSTS COULD RISE AS HIGH </a:t>
              </a:r>
              <a:r>
                <a:rPr lang="en-US" sz="1500" b="1" dirty="0">
                  <a:solidFill>
                    <a:schemeClr val="dk1"/>
                  </a:solidFill>
                  <a:latin typeface="Montserrat" pitchFamily="2" charset="77"/>
                  <a:sym typeface="Arial"/>
                </a:rPr>
                <a:t>AS $1.1 TRILLION</a:t>
              </a:r>
              <a:r>
                <a:rPr lang="en-US" sz="1500" dirty="0">
                  <a:solidFill>
                    <a:schemeClr val="dk1"/>
                  </a:solidFill>
                  <a:latin typeface="Montserrat" pitchFamily="2" charset="77"/>
                  <a:sym typeface="Arial"/>
                </a:rPr>
                <a:t>.</a:t>
              </a:r>
              <a:endParaRPr sz="2700" dirty="0">
                <a:solidFill>
                  <a:schemeClr val="dk1"/>
                </a:solidFill>
                <a:latin typeface="Montserrat" pitchFamily="2" charset="77"/>
                <a:ea typeface="Calibri"/>
                <a:cs typeface="Calibri"/>
                <a:sym typeface="Calibri"/>
              </a:endParaRPr>
            </a:p>
          </p:txBody>
        </p:sp>
        <p:sp>
          <p:nvSpPr>
            <p:cNvPr id="210" name="Google Shape;210;p4"/>
            <p:cNvSpPr txBox="1"/>
            <p:nvPr/>
          </p:nvSpPr>
          <p:spPr>
            <a:xfrm>
              <a:off x="5179903" y="5921952"/>
              <a:ext cx="3085677" cy="534785"/>
            </a:xfrm>
            <a:prstGeom prst="rect">
              <a:avLst/>
            </a:prstGeom>
            <a:noFill/>
            <a:ln>
              <a:noFill/>
            </a:ln>
          </p:spPr>
          <p:txBody>
            <a:bodyPr spcFirstLastPara="1" wrap="square" lIns="137125" tIns="68550" rIns="137125" bIns="68550" anchor="t" anchorCtr="0">
              <a:noAutofit/>
            </a:bodyPr>
            <a:lstStyle/>
            <a:p>
              <a:pPr marL="0" marR="0" lvl="0" indent="0" algn="l" rtl="0">
                <a:spcBef>
                  <a:spcPts val="0"/>
                </a:spcBef>
                <a:spcAft>
                  <a:spcPts val="0"/>
                </a:spcAft>
                <a:buNone/>
              </a:pPr>
              <a:r>
                <a:rPr lang="en-US" sz="1350">
                  <a:solidFill>
                    <a:schemeClr val="dk1"/>
                  </a:solidFill>
                  <a:latin typeface="Montserrat" pitchFamily="2" charset="77"/>
                  <a:sym typeface="Arial"/>
                </a:rPr>
                <a:t>MORE THAN</a:t>
              </a:r>
              <a:r>
                <a:rPr lang="en-US" sz="1350" b="1">
                  <a:solidFill>
                    <a:schemeClr val="dk1"/>
                  </a:solidFill>
                  <a:latin typeface="Montserrat" pitchFamily="2" charset="77"/>
                  <a:sym typeface="Arial"/>
                </a:rPr>
                <a:t> </a:t>
              </a:r>
              <a:r>
                <a:rPr lang="en-US" sz="1500" b="1">
                  <a:solidFill>
                    <a:schemeClr val="dk1"/>
                  </a:solidFill>
                  <a:latin typeface="Montserrat" pitchFamily="2" charset="77"/>
                  <a:sym typeface="Arial"/>
                </a:rPr>
                <a:t>11 MILLION </a:t>
              </a:r>
              <a:r>
                <a:rPr lang="en-US" sz="1350">
                  <a:solidFill>
                    <a:schemeClr val="dk1"/>
                  </a:solidFill>
                  <a:latin typeface="Montserrat" pitchFamily="2" charset="77"/>
                  <a:sym typeface="Arial"/>
                </a:rPr>
                <a:t>AMERICANS PROVIDE UNPAID CARE FOR PEOPLE WITH ALZHEIMER'S</a:t>
              </a:r>
              <a:endParaRPr sz="2700">
                <a:solidFill>
                  <a:schemeClr val="dk1"/>
                </a:solidFill>
                <a:latin typeface="Montserrat" pitchFamily="2" charset="77"/>
                <a:ea typeface="Calibri"/>
                <a:cs typeface="Calibri"/>
                <a:sym typeface="Calibri"/>
              </a:endParaRPr>
            </a:p>
          </p:txBody>
        </p:sp>
        <p:sp>
          <p:nvSpPr>
            <p:cNvPr id="211" name="Google Shape;211;p4"/>
            <p:cNvSpPr txBox="1"/>
            <p:nvPr/>
          </p:nvSpPr>
          <p:spPr>
            <a:xfrm>
              <a:off x="8680544" y="5848366"/>
              <a:ext cx="3008967" cy="534785"/>
            </a:xfrm>
            <a:prstGeom prst="rect">
              <a:avLst/>
            </a:prstGeom>
            <a:noFill/>
            <a:ln>
              <a:noFill/>
            </a:ln>
          </p:spPr>
          <p:txBody>
            <a:bodyPr spcFirstLastPara="1" wrap="square" lIns="137125" tIns="68550" rIns="137125" bIns="68550" anchor="t" anchorCtr="0">
              <a:noAutofit/>
            </a:bodyPr>
            <a:lstStyle/>
            <a:p>
              <a:pPr marL="0" marR="0" lvl="0" indent="0" algn="l" rtl="0">
                <a:spcBef>
                  <a:spcPts val="0"/>
                </a:spcBef>
                <a:spcAft>
                  <a:spcPts val="0"/>
                </a:spcAft>
                <a:buNone/>
              </a:pPr>
              <a:r>
                <a:rPr lang="en-US" sz="1350">
                  <a:solidFill>
                    <a:schemeClr val="dk1"/>
                  </a:solidFill>
                  <a:latin typeface="Montserrat" pitchFamily="2" charset="77"/>
                  <a:sym typeface="Arial"/>
                </a:rPr>
                <a:t>IN 2020, THESE CAREGIVERS PROVIDED AN ESTIMATED 15.3 BILLION HOURS OF CARE VALUED AT NEARLY </a:t>
              </a:r>
              <a:r>
                <a:rPr lang="en-US" sz="1500" b="1">
                  <a:solidFill>
                    <a:schemeClr val="dk1"/>
                  </a:solidFill>
                  <a:latin typeface="Montserrat" pitchFamily="2" charset="77"/>
                  <a:sym typeface="Arial"/>
                </a:rPr>
                <a:t>$257 BILLION</a:t>
              </a:r>
              <a:r>
                <a:rPr lang="en-US" sz="1500">
                  <a:solidFill>
                    <a:schemeClr val="dk1"/>
                  </a:solidFill>
                  <a:latin typeface="Montserrat" pitchFamily="2" charset="77"/>
                  <a:sym typeface="Arial"/>
                </a:rPr>
                <a:t>.</a:t>
              </a:r>
              <a:endParaRPr sz="2700">
                <a:solidFill>
                  <a:schemeClr val="dk1"/>
                </a:solidFill>
                <a:latin typeface="Montserrat" pitchFamily="2" charset="77"/>
                <a:ea typeface="Calibri"/>
                <a:cs typeface="Calibri"/>
                <a:sym typeface="Calibri"/>
              </a:endParaRPr>
            </a:p>
          </p:txBody>
        </p:sp>
        <p:sp>
          <p:nvSpPr>
            <p:cNvPr id="212" name="Google Shape;212;p4"/>
            <p:cNvSpPr txBox="1"/>
            <p:nvPr/>
          </p:nvSpPr>
          <p:spPr>
            <a:xfrm>
              <a:off x="452339" y="5788010"/>
              <a:ext cx="1026023" cy="362230"/>
            </a:xfrm>
            <a:prstGeom prst="rect">
              <a:avLst/>
            </a:prstGeom>
            <a:noFill/>
            <a:ln>
              <a:noFill/>
            </a:ln>
          </p:spPr>
          <p:txBody>
            <a:bodyPr spcFirstLastPara="1" wrap="square" lIns="137125" tIns="68550" rIns="137125" bIns="68550" anchor="t" anchorCtr="0">
              <a:noAutofit/>
            </a:bodyPr>
            <a:lstStyle/>
            <a:p>
              <a:pPr marL="0" marR="0" lvl="0" indent="0" algn="ctr" rtl="0">
                <a:spcBef>
                  <a:spcPts val="0"/>
                </a:spcBef>
                <a:spcAft>
                  <a:spcPts val="0"/>
                </a:spcAft>
                <a:buNone/>
              </a:pPr>
              <a:r>
                <a:rPr lang="en-US" sz="2100" b="1">
                  <a:solidFill>
                    <a:schemeClr val="dk1"/>
                  </a:solidFill>
                  <a:latin typeface="Montserrat" pitchFamily="2" charset="77"/>
                  <a:sym typeface="Arial"/>
                </a:rPr>
                <a:t>Quick Facts</a:t>
              </a:r>
              <a:endParaRPr sz="2700">
                <a:solidFill>
                  <a:schemeClr val="dk1"/>
                </a:solidFill>
                <a:latin typeface="Montserrat" pitchFamily="2" charset="77"/>
                <a:ea typeface="Calibri"/>
                <a:cs typeface="Calibri"/>
                <a:sym typeface="Calibri"/>
              </a:endParaRPr>
            </a:p>
          </p:txBody>
        </p:sp>
        <p:sp>
          <p:nvSpPr>
            <p:cNvPr id="213" name="Google Shape;213;p4"/>
            <p:cNvSpPr txBox="1"/>
            <p:nvPr/>
          </p:nvSpPr>
          <p:spPr>
            <a:xfrm>
              <a:off x="661509" y="6268294"/>
              <a:ext cx="2549036" cy="232979"/>
            </a:xfrm>
            <a:prstGeom prst="rect">
              <a:avLst/>
            </a:prstGeom>
            <a:noFill/>
            <a:ln>
              <a:noFill/>
            </a:ln>
          </p:spPr>
          <p:txBody>
            <a:bodyPr spcFirstLastPara="1" wrap="square" lIns="137125" tIns="68550" rIns="137125" bIns="68550" anchor="t" anchorCtr="0">
              <a:noAutofit/>
            </a:bodyPr>
            <a:lstStyle/>
            <a:p>
              <a:pPr marL="0" marR="0" lvl="0" indent="0" algn="l" rtl="0">
                <a:spcBef>
                  <a:spcPts val="0"/>
                </a:spcBef>
                <a:spcAft>
                  <a:spcPts val="0"/>
                </a:spcAft>
                <a:buNone/>
              </a:pPr>
              <a:r>
                <a:rPr lang="en-US" sz="900">
                  <a:solidFill>
                    <a:schemeClr val="dk1"/>
                  </a:solidFill>
                  <a:latin typeface="Montserrat" pitchFamily="2" charset="77"/>
                  <a:sym typeface="Arial"/>
                </a:rPr>
                <a:t>*** https://www.alz.org/alzheimers-dementia/facts-figures</a:t>
              </a:r>
              <a:endParaRPr sz="2700">
                <a:solidFill>
                  <a:schemeClr val="dk1"/>
                </a:solidFill>
                <a:latin typeface="Montserrat" pitchFamily="2" charset="77"/>
                <a:ea typeface="Calibri"/>
                <a:cs typeface="Calibri"/>
                <a:sym typeface="Calibri"/>
              </a:endParaRPr>
            </a:p>
          </p:txBody>
        </p:sp>
      </p:grpSp>
      <p:cxnSp>
        <p:nvCxnSpPr>
          <p:cNvPr id="214" name="Google Shape;214;p4"/>
          <p:cNvCxnSpPr/>
          <p:nvPr/>
        </p:nvCxnSpPr>
        <p:spPr>
          <a:xfrm>
            <a:off x="650683" y="2435783"/>
            <a:ext cx="17194658" cy="0"/>
          </a:xfrm>
          <a:prstGeom prst="straightConnector1">
            <a:avLst/>
          </a:prstGeom>
          <a:noFill/>
          <a:ln w="9525" cap="flat" cmpd="sng">
            <a:solidFill>
              <a:srgbClr val="002060">
                <a:alpha val="60392"/>
              </a:srgbClr>
            </a:solidFill>
            <a:prstDash val="solid"/>
            <a:round/>
            <a:headEnd type="none" w="sm" len="sm"/>
            <a:tailEnd type="none" w="sm" len="sm"/>
          </a:ln>
        </p:spPr>
      </p:cxnSp>
      <p:sp>
        <p:nvSpPr>
          <p:cNvPr id="215" name="Google Shape;215;p4"/>
          <p:cNvSpPr txBox="1"/>
          <p:nvPr/>
        </p:nvSpPr>
        <p:spPr>
          <a:xfrm>
            <a:off x="7474081" y="9650494"/>
            <a:ext cx="2138495" cy="676118"/>
          </a:xfrm>
          <a:prstGeom prst="rect">
            <a:avLst/>
          </a:prstGeom>
          <a:noFill/>
          <a:ln>
            <a:noFill/>
          </a:ln>
        </p:spPr>
        <p:txBody>
          <a:bodyPr spcFirstLastPara="1" wrap="square" lIns="137125" tIns="68550" rIns="137125" bIns="68550" anchor="t" anchorCtr="0">
            <a:normAutofit fontScale="25000" lnSpcReduction="20000"/>
          </a:bodyPr>
          <a:lstStyle/>
          <a:p>
            <a:pPr marL="0" marR="0" lvl="0" indent="0" algn="l" rtl="0">
              <a:spcBef>
                <a:spcPts val="0"/>
              </a:spcBef>
              <a:spcAft>
                <a:spcPts val="0"/>
              </a:spcAft>
              <a:buNone/>
            </a:pPr>
            <a:endParaRPr sz="2700" dirty="0">
              <a:solidFill>
                <a:schemeClr val="lt1"/>
              </a:solidFill>
              <a:latin typeface="Montserrat" pitchFamily="2" charset="77"/>
              <a:ea typeface="Century Gothic"/>
              <a:cs typeface="Century Gothic"/>
              <a:sym typeface="Century Gothic"/>
            </a:endParaRPr>
          </a:p>
          <a:p>
            <a:pPr marL="0" marR="0" lvl="0" indent="0" algn="l" rtl="0">
              <a:spcBef>
                <a:spcPts val="1230"/>
              </a:spcBef>
              <a:spcAft>
                <a:spcPts val="0"/>
              </a:spcAft>
              <a:buNone/>
            </a:pPr>
            <a:r>
              <a:rPr lang="en-US" sz="6600" dirty="0">
                <a:solidFill>
                  <a:schemeClr val="lt1"/>
                </a:solidFill>
                <a:latin typeface="Montserrat" pitchFamily="2" charset="77"/>
                <a:ea typeface="David"/>
                <a:cs typeface="David"/>
                <a:sym typeface="David"/>
              </a:rPr>
              <a:t>© </a:t>
            </a:r>
            <a:r>
              <a:rPr lang="en-US" sz="6600" dirty="0" err="1">
                <a:solidFill>
                  <a:schemeClr val="lt1"/>
                </a:solidFill>
                <a:latin typeface="Montserrat" pitchFamily="2" charset="77"/>
                <a:ea typeface="David"/>
                <a:cs typeface="David"/>
                <a:sym typeface="David"/>
              </a:rPr>
              <a:t>NeuroAudit</a:t>
            </a:r>
            <a:r>
              <a:rPr lang="en-US" sz="6600" dirty="0">
                <a:solidFill>
                  <a:schemeClr val="lt1"/>
                </a:solidFill>
                <a:latin typeface="Montserrat" pitchFamily="2" charset="77"/>
                <a:ea typeface="David"/>
                <a:cs typeface="David"/>
                <a:sym typeface="David"/>
              </a:rPr>
              <a:t> 202</a:t>
            </a:r>
            <a:r>
              <a:rPr lang="he-IL" sz="6600" dirty="0">
                <a:solidFill>
                  <a:schemeClr val="lt1"/>
                </a:solidFill>
                <a:latin typeface="Montserrat" pitchFamily="2" charset="77"/>
                <a:ea typeface="David"/>
                <a:cs typeface="David"/>
                <a:sym typeface="David"/>
              </a:rPr>
              <a:t>2</a:t>
            </a:r>
            <a:r>
              <a:rPr lang="en-US" sz="6600" dirty="0">
                <a:solidFill>
                  <a:schemeClr val="lt1"/>
                </a:solidFill>
                <a:latin typeface="Montserrat" pitchFamily="2" charset="77"/>
                <a:ea typeface="David"/>
                <a:cs typeface="David"/>
                <a:sym typeface="David"/>
              </a:rPr>
              <a:t> </a:t>
            </a:r>
            <a:endParaRPr sz="6600" i="1" dirty="0">
              <a:solidFill>
                <a:schemeClr val="lt1"/>
              </a:solidFill>
              <a:latin typeface="Montserrat" pitchFamily="2" charset="77"/>
              <a:ea typeface="David"/>
              <a:cs typeface="David"/>
              <a:sym typeface="David"/>
            </a:endParaRPr>
          </a:p>
        </p:txBody>
      </p:sp>
      <p:pic>
        <p:nvPicPr>
          <p:cNvPr id="216" name="Google Shape;216;p4"/>
          <p:cNvPicPr preferRelativeResize="0"/>
          <p:nvPr/>
        </p:nvPicPr>
        <p:blipFill rotWithShape="1">
          <a:blip r:embed="rId4">
            <a:alphaModFix/>
          </a:blip>
          <a:srcRect/>
          <a:stretch/>
        </p:blipFill>
        <p:spPr>
          <a:xfrm>
            <a:off x="0" y="151909"/>
            <a:ext cx="2904041" cy="2225548"/>
          </a:xfrm>
          <a:prstGeom prst="rect">
            <a:avLst/>
          </a:prstGeom>
          <a:blipFill rotWithShape="1">
            <a:blip r:embed="rId5">
              <a:alphaModFix/>
            </a:blip>
            <a:stretch>
              <a:fillRect/>
            </a:stretch>
          </a:blipFill>
          <a:ln>
            <a:noFill/>
          </a:ln>
        </p:spPr>
      </p:pic>
      <p:sp>
        <p:nvSpPr>
          <p:cNvPr id="217" name="Google Shape;217;p4"/>
          <p:cNvSpPr txBox="1"/>
          <p:nvPr/>
        </p:nvSpPr>
        <p:spPr>
          <a:xfrm>
            <a:off x="11431936" y="66096"/>
            <a:ext cx="2726731"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b="1">
                <a:solidFill>
                  <a:schemeClr val="dk1"/>
                </a:solidFill>
                <a:latin typeface="Montserrat" pitchFamily="2" charset="77"/>
                <a:ea typeface="Montserrat"/>
                <a:cs typeface="Montserrat"/>
                <a:sym typeface="Montserrat"/>
              </a:rPr>
              <a:t> </a:t>
            </a:r>
            <a:endParaRPr>
              <a:latin typeface="Montserrat" pitchFamily="2" charset="77"/>
            </a:endParaRPr>
          </a:p>
        </p:txBody>
      </p:sp>
      <p:grpSp>
        <p:nvGrpSpPr>
          <p:cNvPr id="218" name="Google Shape;218;p4"/>
          <p:cNvGrpSpPr/>
          <p:nvPr/>
        </p:nvGrpSpPr>
        <p:grpSpPr>
          <a:xfrm>
            <a:off x="8653765" y="1527070"/>
            <a:ext cx="9316995" cy="6299860"/>
            <a:chOff x="7982447" y="409115"/>
            <a:chExt cx="10390324" cy="7118647"/>
          </a:xfrm>
        </p:grpSpPr>
        <p:sp>
          <p:nvSpPr>
            <p:cNvPr id="219" name="Google Shape;219;p4"/>
            <p:cNvSpPr/>
            <p:nvPr/>
          </p:nvSpPr>
          <p:spPr>
            <a:xfrm>
              <a:off x="8286317" y="996132"/>
              <a:ext cx="5690702" cy="5455242"/>
            </a:xfrm>
            <a:prstGeom prst="ellipse">
              <a:avLst/>
            </a:prstGeom>
            <a:solidFill>
              <a:schemeClr val="dk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ontserrat" pitchFamily="2" charset="77"/>
                <a:ea typeface="Calibri"/>
                <a:cs typeface="Calibri"/>
                <a:sym typeface="Calibri"/>
              </a:endParaRPr>
            </a:p>
          </p:txBody>
        </p:sp>
        <p:pic>
          <p:nvPicPr>
            <p:cNvPr id="220" name="Google Shape;220;p4"/>
            <p:cNvPicPr preferRelativeResize="0"/>
            <p:nvPr/>
          </p:nvPicPr>
          <p:blipFill rotWithShape="1">
            <a:blip r:embed="rId6">
              <a:alphaModFix/>
            </a:blip>
            <a:srcRect/>
            <a:stretch/>
          </p:blipFill>
          <p:spPr>
            <a:xfrm>
              <a:off x="7982447" y="576467"/>
              <a:ext cx="3145620" cy="6254664"/>
            </a:xfrm>
            <a:prstGeom prst="rect">
              <a:avLst/>
            </a:prstGeom>
            <a:noFill/>
            <a:ln>
              <a:noFill/>
            </a:ln>
          </p:spPr>
        </p:pic>
        <p:grpSp>
          <p:nvGrpSpPr>
            <p:cNvPr id="222" name="Google Shape;222;p4"/>
            <p:cNvGrpSpPr/>
            <p:nvPr/>
          </p:nvGrpSpPr>
          <p:grpSpPr>
            <a:xfrm>
              <a:off x="12726183" y="2480086"/>
              <a:ext cx="5506721" cy="2532105"/>
              <a:chOff x="12551211" y="2684637"/>
              <a:chExt cx="5506721" cy="2532106"/>
            </a:xfrm>
          </p:grpSpPr>
          <p:sp>
            <p:nvSpPr>
              <p:cNvPr id="223" name="Google Shape;223;p4"/>
              <p:cNvSpPr/>
              <p:nvPr/>
            </p:nvSpPr>
            <p:spPr>
              <a:xfrm rot="-5400000">
                <a:off x="12413628" y="2959145"/>
                <a:ext cx="2511300" cy="2003896"/>
              </a:xfrm>
              <a:custGeom>
                <a:avLst/>
                <a:gdLst/>
                <a:ahLst/>
                <a:cxnLst/>
                <a:rect l="l" t="t" r="r" b="b"/>
                <a:pathLst>
                  <a:path w="2909790" h="2380032" extrusionOk="0">
                    <a:moveTo>
                      <a:pt x="346575" y="2040578"/>
                    </a:moveTo>
                    <a:cubicBezTo>
                      <a:pt x="-555130" y="1740853"/>
                      <a:pt x="560944" y="352083"/>
                      <a:pt x="791926" y="0"/>
                    </a:cubicBezTo>
                    <a:cubicBezTo>
                      <a:pt x="1158359" y="101923"/>
                      <a:pt x="1550647" y="129419"/>
                      <a:pt x="2238993" y="61144"/>
                    </a:cubicBezTo>
                    <a:cubicBezTo>
                      <a:pt x="2494403" y="495246"/>
                      <a:pt x="3400462" y="1950093"/>
                      <a:pt x="2560480" y="2199287"/>
                    </a:cubicBezTo>
                    <a:cubicBezTo>
                      <a:pt x="1308624" y="2652354"/>
                      <a:pt x="400940" y="2120609"/>
                      <a:pt x="346575" y="2040578"/>
                    </a:cubicBezTo>
                    <a:close/>
                  </a:path>
                </a:pathLst>
              </a:cu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224" name="Google Shape;224;p4"/>
              <p:cNvSpPr/>
              <p:nvPr/>
            </p:nvSpPr>
            <p:spPr>
              <a:xfrm rot="-5400000">
                <a:off x="12482831" y="2974863"/>
                <a:ext cx="2446002" cy="1865549"/>
              </a:xfrm>
              <a:custGeom>
                <a:avLst/>
                <a:gdLst/>
                <a:ahLst/>
                <a:cxnLst/>
                <a:rect l="l" t="t" r="r" b="b"/>
                <a:pathLst>
                  <a:path w="2909790" h="2380032" extrusionOk="0">
                    <a:moveTo>
                      <a:pt x="346575" y="2040578"/>
                    </a:moveTo>
                    <a:cubicBezTo>
                      <a:pt x="-555130" y="1740853"/>
                      <a:pt x="560944" y="352083"/>
                      <a:pt x="791926" y="0"/>
                    </a:cubicBezTo>
                    <a:cubicBezTo>
                      <a:pt x="1158359" y="101923"/>
                      <a:pt x="1550647" y="129419"/>
                      <a:pt x="2238993" y="61144"/>
                    </a:cubicBezTo>
                    <a:cubicBezTo>
                      <a:pt x="2494403" y="495246"/>
                      <a:pt x="3400462" y="1950093"/>
                      <a:pt x="2560480" y="2199287"/>
                    </a:cubicBezTo>
                    <a:cubicBezTo>
                      <a:pt x="1308624" y="2652354"/>
                      <a:pt x="400940" y="2120609"/>
                      <a:pt x="346575" y="2040578"/>
                    </a:cubicBezTo>
                    <a:close/>
                  </a:path>
                </a:pathLst>
              </a:custGeom>
              <a:solidFill>
                <a:schemeClr val="lt1">
                  <a:alpha val="74901"/>
                </a:schemeClr>
              </a:solidFill>
              <a:ln w="476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225" name="Google Shape;225;p4"/>
              <p:cNvSpPr txBox="1"/>
              <p:nvPr/>
            </p:nvSpPr>
            <p:spPr>
              <a:xfrm>
                <a:off x="12551211" y="3039334"/>
                <a:ext cx="2317566" cy="2147208"/>
              </a:xfrm>
              <a:prstGeom prst="rect">
                <a:avLst/>
              </a:prstGeom>
              <a:noFill/>
              <a:ln>
                <a:noFill/>
              </a:ln>
            </p:spPr>
            <p:txBody>
              <a:bodyPr spcFirstLastPara="1" wrap="square" lIns="137125" tIns="68550" rIns="137125" bIns="68550" anchor="t" anchorCtr="0">
                <a:noAutofit/>
              </a:bodyPr>
              <a:lstStyle/>
              <a:p>
                <a:pPr marL="0" marR="0" lvl="0" indent="0" algn="ctr" rtl="0">
                  <a:spcBef>
                    <a:spcPts val="0"/>
                  </a:spcBef>
                  <a:spcAft>
                    <a:spcPts val="0"/>
                  </a:spcAft>
                  <a:buNone/>
                </a:pPr>
                <a:endParaRPr sz="1800">
                  <a:solidFill>
                    <a:srgbClr val="3F3F3F"/>
                  </a:solidFill>
                  <a:latin typeface="Montserrat" pitchFamily="2" charset="77"/>
                  <a:ea typeface="Montserrat"/>
                  <a:cs typeface="Montserrat"/>
                  <a:sym typeface="Montserrat"/>
                </a:endParaRPr>
              </a:p>
              <a:p>
                <a:pPr marL="0" marR="0" lvl="0" indent="0" algn="ctr" rtl="0">
                  <a:spcBef>
                    <a:spcPts val="0"/>
                  </a:spcBef>
                  <a:spcAft>
                    <a:spcPts val="0"/>
                  </a:spcAft>
                  <a:buNone/>
                </a:pPr>
                <a:r>
                  <a:rPr lang="en-US" sz="1800" b="1">
                    <a:solidFill>
                      <a:schemeClr val="dk1"/>
                    </a:solidFill>
                    <a:latin typeface="Montserrat" pitchFamily="2" charset="77"/>
                    <a:ea typeface="Montserrat"/>
                    <a:cs typeface="Montserrat"/>
                    <a:sym typeface="Montserrat"/>
                  </a:rPr>
                  <a:t>355$ Billon</a:t>
                </a:r>
                <a:endParaRPr>
                  <a:latin typeface="Montserrat" pitchFamily="2" charset="77"/>
                </a:endParaRPr>
              </a:p>
              <a:p>
                <a:pPr marL="0" marR="0" lvl="0" indent="0" algn="ctr" rtl="0">
                  <a:spcBef>
                    <a:spcPts val="0"/>
                  </a:spcBef>
                  <a:spcAft>
                    <a:spcPts val="0"/>
                  </a:spcAft>
                  <a:buNone/>
                </a:pPr>
                <a:endParaRPr sz="1800" b="1">
                  <a:solidFill>
                    <a:srgbClr val="3F3F3F"/>
                  </a:solidFill>
                  <a:latin typeface="Montserrat" pitchFamily="2" charset="77"/>
                  <a:ea typeface="Montserrat"/>
                  <a:cs typeface="Montserrat"/>
                  <a:sym typeface="Montserrat"/>
                </a:endParaRPr>
              </a:p>
            </p:txBody>
          </p:sp>
          <p:grpSp>
            <p:nvGrpSpPr>
              <p:cNvPr id="226" name="Google Shape;226;p4"/>
              <p:cNvGrpSpPr/>
              <p:nvPr/>
            </p:nvGrpSpPr>
            <p:grpSpPr>
              <a:xfrm>
                <a:off x="14558486" y="2848230"/>
                <a:ext cx="3499446" cy="2191805"/>
                <a:chOff x="14558486" y="2848230"/>
                <a:chExt cx="3499446" cy="2191805"/>
              </a:xfrm>
            </p:grpSpPr>
            <p:sp>
              <p:nvSpPr>
                <p:cNvPr id="227" name="Google Shape;227;p4"/>
                <p:cNvSpPr txBox="1"/>
                <p:nvPr/>
              </p:nvSpPr>
              <p:spPr>
                <a:xfrm>
                  <a:off x="14671224" y="3443091"/>
                  <a:ext cx="3386708" cy="1596944"/>
                </a:xfrm>
                <a:prstGeom prst="rect">
                  <a:avLst/>
                </a:prstGeom>
                <a:noFill/>
                <a:ln>
                  <a:noFill/>
                </a:ln>
              </p:spPr>
              <p:txBody>
                <a:bodyPr spcFirstLastPara="1" wrap="square" lIns="137125" tIns="68550" rIns="137125" bIns="68550" anchor="t" anchorCtr="0">
                  <a:noAutofit/>
                </a:bodyPr>
                <a:lstStyle/>
                <a:p>
                  <a:pPr marL="0" marR="0" lvl="0" indent="0" algn="l" rtl="0">
                    <a:spcBef>
                      <a:spcPts val="0"/>
                    </a:spcBef>
                    <a:spcAft>
                      <a:spcPts val="0"/>
                    </a:spcAft>
                    <a:buNone/>
                  </a:pPr>
                  <a:r>
                    <a:rPr lang="en-US" sz="1400" dirty="0">
                      <a:solidFill>
                        <a:schemeClr val="lt1"/>
                      </a:solidFill>
                      <a:latin typeface="Montserrat" pitchFamily="2" charset="77"/>
                      <a:ea typeface="Montserrat"/>
                      <a:cs typeface="Montserrat"/>
                      <a:sym typeface="Montserrat"/>
                    </a:rPr>
                    <a:t>An estimate of 6.2 Million </a:t>
                  </a:r>
                  <a:endParaRPr dirty="0">
                    <a:latin typeface="Montserrat" pitchFamily="2" charset="77"/>
                  </a:endParaRPr>
                </a:p>
                <a:p>
                  <a:pPr marL="0" marR="0" lvl="0" indent="0" algn="l" rtl="0">
                    <a:spcBef>
                      <a:spcPts val="0"/>
                    </a:spcBef>
                    <a:spcAft>
                      <a:spcPts val="0"/>
                    </a:spcAft>
                    <a:buNone/>
                  </a:pPr>
                  <a:r>
                    <a:rPr lang="en-US" sz="1400" dirty="0">
                      <a:solidFill>
                        <a:schemeClr val="lt1"/>
                      </a:solidFill>
                      <a:latin typeface="Montserrat" pitchFamily="2" charset="77"/>
                      <a:ea typeface="Montserrat"/>
                      <a:cs typeface="Montserrat"/>
                      <a:sym typeface="Montserrat"/>
                    </a:rPr>
                    <a:t>Americans aged 65 and older live with Alzheimer’s or dementia in 2021. </a:t>
                  </a:r>
                  <a:endParaRPr lang="en-US" dirty="0">
                    <a:solidFill>
                      <a:schemeClr val="lt1"/>
                    </a:solidFill>
                    <a:latin typeface="Montserrat" pitchFamily="2" charset="77"/>
                    <a:ea typeface="Montserrat"/>
                    <a:cs typeface="Montserrat"/>
                    <a:sym typeface="Montserrat"/>
                  </a:endParaRPr>
                </a:p>
                <a:p>
                  <a:pPr marL="0" marR="0" lvl="0" indent="0" algn="l" rtl="0">
                    <a:spcBef>
                      <a:spcPts val="0"/>
                    </a:spcBef>
                    <a:spcAft>
                      <a:spcPts val="0"/>
                    </a:spcAft>
                    <a:buNone/>
                  </a:pPr>
                  <a:r>
                    <a:rPr lang="en-US" sz="1400" b="1" dirty="0">
                      <a:solidFill>
                        <a:schemeClr val="lt1"/>
                      </a:solidFill>
                      <a:latin typeface="Montserrat" pitchFamily="2" charset="77"/>
                      <a:ea typeface="Montserrat"/>
                      <a:cs typeface="Montserrat"/>
                      <a:sym typeface="Montserrat"/>
                    </a:rPr>
                    <a:t>72% percent are age 75 or older</a:t>
                  </a:r>
                  <a:endParaRPr sz="1400" b="1" dirty="0">
                    <a:solidFill>
                      <a:schemeClr val="lt1"/>
                    </a:solidFill>
                    <a:latin typeface="Montserrat" pitchFamily="2" charset="77"/>
                    <a:ea typeface="Montserrat"/>
                    <a:cs typeface="Montserrat"/>
                    <a:sym typeface="Montserrat"/>
                  </a:endParaRPr>
                </a:p>
              </p:txBody>
            </p:sp>
            <p:grpSp>
              <p:nvGrpSpPr>
                <p:cNvPr id="228" name="Google Shape;228;p4"/>
                <p:cNvGrpSpPr/>
                <p:nvPr/>
              </p:nvGrpSpPr>
              <p:grpSpPr>
                <a:xfrm>
                  <a:off x="14558486" y="2848230"/>
                  <a:ext cx="3045591" cy="546666"/>
                  <a:chOff x="14568595" y="2892379"/>
                  <a:chExt cx="3045591" cy="546666"/>
                </a:xfrm>
              </p:grpSpPr>
              <p:sp>
                <p:nvSpPr>
                  <p:cNvPr id="229" name="Google Shape;229;p4"/>
                  <p:cNvSpPr txBox="1"/>
                  <p:nvPr/>
                </p:nvSpPr>
                <p:spPr>
                  <a:xfrm>
                    <a:off x="14728400" y="2892379"/>
                    <a:ext cx="2885786" cy="528110"/>
                  </a:xfrm>
                  <a:prstGeom prst="rect">
                    <a:avLst/>
                  </a:prstGeom>
                  <a:noFill/>
                  <a:ln>
                    <a:noFill/>
                  </a:ln>
                </p:spPr>
                <p:txBody>
                  <a:bodyPr spcFirstLastPara="1" wrap="square" lIns="137125" tIns="68550" rIns="137125" bIns="68550" anchor="t" anchorCtr="0">
                    <a:noAutofit/>
                  </a:bodyPr>
                  <a:lstStyle/>
                  <a:p>
                    <a:pPr marL="0" marR="0" lvl="0" indent="0" algn="l" rtl="0">
                      <a:spcBef>
                        <a:spcPts val="0"/>
                      </a:spcBef>
                      <a:spcAft>
                        <a:spcPts val="0"/>
                      </a:spcAft>
                      <a:buNone/>
                    </a:pPr>
                    <a:endParaRPr sz="1400">
                      <a:solidFill>
                        <a:schemeClr val="lt1"/>
                      </a:solidFill>
                      <a:latin typeface="Montserrat" pitchFamily="2" charset="77"/>
                      <a:ea typeface="Montserrat"/>
                      <a:cs typeface="Montserrat"/>
                      <a:sym typeface="Montserrat"/>
                    </a:endParaRPr>
                  </a:p>
                </p:txBody>
              </p:sp>
              <p:sp>
                <p:nvSpPr>
                  <p:cNvPr id="230" name="Google Shape;230;p4"/>
                  <p:cNvSpPr txBox="1"/>
                  <p:nvPr/>
                </p:nvSpPr>
                <p:spPr>
                  <a:xfrm>
                    <a:off x="14568595" y="2953889"/>
                    <a:ext cx="1871462" cy="485156"/>
                  </a:xfrm>
                  <a:prstGeom prst="rect">
                    <a:avLst/>
                  </a:prstGeom>
                  <a:noFill/>
                  <a:ln>
                    <a:noFill/>
                  </a:ln>
                </p:spPr>
                <p:txBody>
                  <a:bodyPr spcFirstLastPara="1" wrap="square" lIns="137125" tIns="68550" rIns="137125" bIns="68550" anchor="t" anchorCtr="0">
                    <a:noAutofit/>
                  </a:bodyPr>
                  <a:lstStyle/>
                  <a:p>
                    <a:pPr marL="0" marR="0" lvl="0" indent="0" algn="ctr" rtl="0">
                      <a:spcBef>
                        <a:spcPts val="0"/>
                      </a:spcBef>
                      <a:spcAft>
                        <a:spcPts val="0"/>
                      </a:spcAft>
                      <a:buNone/>
                    </a:pPr>
                    <a:r>
                      <a:rPr lang="en-US" sz="1800" b="1" dirty="0">
                        <a:solidFill>
                          <a:schemeClr val="lt1"/>
                        </a:solidFill>
                        <a:latin typeface="Montserrat" pitchFamily="2" charset="77"/>
                        <a:ea typeface="Montserrat"/>
                        <a:cs typeface="Montserrat"/>
                        <a:sym typeface="Montserrat"/>
                      </a:rPr>
                      <a:t>Caregivers</a:t>
                    </a:r>
                    <a:endParaRPr sz="1800" b="1" dirty="0">
                      <a:solidFill>
                        <a:srgbClr val="3F3F3F"/>
                      </a:solidFill>
                      <a:latin typeface="Montserrat" pitchFamily="2" charset="77"/>
                      <a:ea typeface="Montserrat"/>
                      <a:cs typeface="Montserrat"/>
                      <a:sym typeface="Montserrat"/>
                    </a:endParaRPr>
                  </a:p>
                  <a:p>
                    <a:pPr marL="0" marR="0" lvl="0" indent="0" algn="ctr" rtl="0">
                      <a:spcBef>
                        <a:spcPts val="0"/>
                      </a:spcBef>
                      <a:spcAft>
                        <a:spcPts val="0"/>
                      </a:spcAft>
                      <a:buNone/>
                    </a:pPr>
                    <a:endParaRPr sz="1800" b="1" dirty="0">
                      <a:solidFill>
                        <a:srgbClr val="3F3F3F"/>
                      </a:solidFill>
                      <a:latin typeface="Montserrat" pitchFamily="2" charset="77"/>
                      <a:ea typeface="Montserrat"/>
                      <a:cs typeface="Montserrat"/>
                      <a:sym typeface="Montserrat"/>
                    </a:endParaRPr>
                  </a:p>
                </p:txBody>
              </p:sp>
            </p:grpSp>
          </p:grpSp>
        </p:grpSp>
        <p:grpSp>
          <p:nvGrpSpPr>
            <p:cNvPr id="231" name="Google Shape;231;p4"/>
            <p:cNvGrpSpPr/>
            <p:nvPr/>
          </p:nvGrpSpPr>
          <p:grpSpPr>
            <a:xfrm>
              <a:off x="11098441" y="409115"/>
              <a:ext cx="6539867" cy="2004888"/>
              <a:chOff x="11406937" y="523461"/>
              <a:chExt cx="6539867" cy="2004888"/>
            </a:xfrm>
          </p:grpSpPr>
          <p:sp>
            <p:nvSpPr>
              <p:cNvPr id="232" name="Google Shape;232;p4"/>
              <p:cNvSpPr/>
              <p:nvPr/>
            </p:nvSpPr>
            <p:spPr>
              <a:xfrm rot="-8256170">
                <a:off x="11416579" y="523461"/>
                <a:ext cx="3143686" cy="2004888"/>
              </a:xfrm>
              <a:custGeom>
                <a:avLst/>
                <a:gdLst/>
                <a:ahLst/>
                <a:cxnLst/>
                <a:rect l="l" t="t" r="r" b="b"/>
                <a:pathLst>
                  <a:path w="2909790" h="2380032" extrusionOk="0">
                    <a:moveTo>
                      <a:pt x="346575" y="2040578"/>
                    </a:moveTo>
                    <a:cubicBezTo>
                      <a:pt x="-555130" y="1740853"/>
                      <a:pt x="560944" y="352083"/>
                      <a:pt x="791926" y="0"/>
                    </a:cubicBezTo>
                    <a:cubicBezTo>
                      <a:pt x="1158359" y="101923"/>
                      <a:pt x="1550647" y="129419"/>
                      <a:pt x="2238993" y="61144"/>
                    </a:cubicBezTo>
                    <a:cubicBezTo>
                      <a:pt x="2494403" y="495246"/>
                      <a:pt x="3400462" y="1950093"/>
                      <a:pt x="2560480" y="2199287"/>
                    </a:cubicBezTo>
                    <a:cubicBezTo>
                      <a:pt x="1308624" y="2652354"/>
                      <a:pt x="400940" y="2120609"/>
                      <a:pt x="346575" y="2040578"/>
                    </a:cubicBezTo>
                    <a:close/>
                  </a:path>
                </a:pathLst>
              </a:cu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233" name="Google Shape;233;p4"/>
              <p:cNvSpPr/>
              <p:nvPr/>
            </p:nvSpPr>
            <p:spPr>
              <a:xfrm rot="-8295450">
                <a:off x="11406937" y="530792"/>
                <a:ext cx="3118044" cy="1842679"/>
              </a:xfrm>
              <a:custGeom>
                <a:avLst/>
                <a:gdLst/>
                <a:ahLst/>
                <a:cxnLst/>
                <a:rect l="l" t="t" r="r" b="b"/>
                <a:pathLst>
                  <a:path w="2909790" h="2380032" extrusionOk="0">
                    <a:moveTo>
                      <a:pt x="346575" y="2040578"/>
                    </a:moveTo>
                    <a:cubicBezTo>
                      <a:pt x="-555130" y="1740853"/>
                      <a:pt x="560944" y="352083"/>
                      <a:pt x="791926" y="0"/>
                    </a:cubicBezTo>
                    <a:cubicBezTo>
                      <a:pt x="1158359" y="101923"/>
                      <a:pt x="1550647" y="129419"/>
                      <a:pt x="2238993" y="61144"/>
                    </a:cubicBezTo>
                    <a:cubicBezTo>
                      <a:pt x="2494403" y="495246"/>
                      <a:pt x="3400462" y="1950093"/>
                      <a:pt x="2560480" y="2199287"/>
                    </a:cubicBezTo>
                    <a:cubicBezTo>
                      <a:pt x="1308624" y="2652354"/>
                      <a:pt x="400940" y="2120609"/>
                      <a:pt x="346575" y="2040578"/>
                    </a:cubicBezTo>
                    <a:close/>
                  </a:path>
                </a:pathLst>
              </a:custGeom>
              <a:solidFill>
                <a:schemeClr val="lt1">
                  <a:alpha val="76862"/>
                </a:schemeClr>
              </a:solidFill>
              <a:ln w="444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234" name="Google Shape;234;p4"/>
              <p:cNvSpPr txBox="1"/>
              <p:nvPr/>
            </p:nvSpPr>
            <p:spPr>
              <a:xfrm>
                <a:off x="14668049" y="531150"/>
                <a:ext cx="3278755" cy="177366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chemeClr val="lt1"/>
                    </a:solidFill>
                    <a:latin typeface="Montserrat" pitchFamily="2" charset="77"/>
                    <a:ea typeface="Montserrat"/>
                    <a:cs typeface="Montserrat"/>
                    <a:sym typeface="Montserrat"/>
                  </a:rPr>
                  <a:t>Mortality</a:t>
                </a:r>
                <a:endParaRPr dirty="0">
                  <a:latin typeface="Montserrat" pitchFamily="2" charset="77"/>
                </a:endParaRPr>
              </a:p>
              <a:p>
                <a:pPr lvl="0"/>
                <a:r>
                  <a:rPr lang="en-US" dirty="0">
                    <a:solidFill>
                      <a:schemeClr val="bg1"/>
                    </a:solidFill>
                    <a:latin typeface="Montserrat" pitchFamily="2" charset="77"/>
                    <a:sym typeface="Montserrat"/>
                  </a:rPr>
                  <a:t>1 of 3</a:t>
                </a:r>
                <a:r>
                  <a:rPr lang="he-IL" dirty="0">
                    <a:solidFill>
                      <a:schemeClr val="bg1"/>
                    </a:solidFill>
                    <a:latin typeface="Montserrat" pitchFamily="2" charset="77"/>
                    <a:sym typeface="Montserrat"/>
                  </a:rPr>
                  <a:t> </a:t>
                </a:r>
                <a:r>
                  <a:rPr lang="en-US" dirty="0">
                    <a:solidFill>
                      <a:schemeClr val="bg1"/>
                    </a:solidFill>
                    <a:latin typeface="Montserrat" pitchFamily="2" charset="77"/>
                    <a:sym typeface="Montserrat"/>
                  </a:rPr>
                  <a:t>people suffering from </a:t>
                </a:r>
                <a:r>
                  <a:rPr lang="en-US" dirty="0">
                    <a:solidFill>
                      <a:schemeClr val="bg1"/>
                    </a:solidFill>
                    <a:latin typeface="Montserrat" pitchFamily="2" charset="77"/>
                    <a:sym typeface="Montserrat SemiBold"/>
                  </a:rPr>
                  <a:t>Alzheimer’s will </a:t>
                </a:r>
                <a:r>
                  <a:rPr lang="en-US" dirty="0">
                    <a:solidFill>
                      <a:schemeClr val="bg1"/>
                    </a:solidFill>
                    <a:latin typeface="Montserrat" pitchFamily="2" charset="77"/>
                    <a:sym typeface="Montserrat"/>
                  </a:rPr>
                  <a:t>die </a:t>
                </a:r>
                <a:r>
                  <a:rPr lang="en-GB" dirty="0">
                    <a:solidFill>
                      <a:schemeClr val="bg1"/>
                    </a:solidFill>
                    <a:latin typeface="Montserrat" pitchFamily="2" charset="77"/>
                    <a:sym typeface="Montserrat"/>
                  </a:rPr>
                  <a:t>from</a:t>
                </a:r>
                <a:r>
                  <a:rPr lang="en-US" dirty="0">
                    <a:solidFill>
                      <a:schemeClr val="bg1"/>
                    </a:solidFill>
                    <a:latin typeface="Montserrat" pitchFamily="2" charset="77"/>
                    <a:sym typeface="Montserrat"/>
                  </a:rPr>
                  <a:t> Alzheimer’s </a:t>
                </a:r>
                <a:r>
                  <a:rPr lang="en-US" sz="1400" dirty="0">
                    <a:solidFill>
                      <a:schemeClr val="lt1"/>
                    </a:solidFill>
                    <a:latin typeface="Montserrat" pitchFamily="2" charset="77"/>
                    <a:ea typeface="Montserrat"/>
                    <a:cs typeface="Montserrat"/>
                    <a:sym typeface="Montserrat"/>
                  </a:rPr>
                  <a:t>or dementia. </a:t>
                </a:r>
              </a:p>
              <a:p>
                <a:pPr lvl="0"/>
                <a:r>
                  <a:rPr lang="en-US" sz="1400" b="1" dirty="0">
                    <a:solidFill>
                      <a:schemeClr val="lt1"/>
                    </a:solidFill>
                    <a:latin typeface="Montserrat" pitchFamily="2" charset="77"/>
                    <a:ea typeface="Montserrat"/>
                    <a:cs typeface="Montserrat"/>
                    <a:sym typeface="Montserrat"/>
                  </a:rPr>
                  <a:t>Its </a:t>
                </a:r>
                <a:r>
                  <a:rPr lang="en-US" b="1" dirty="0">
                    <a:solidFill>
                      <a:schemeClr val="lt1"/>
                    </a:solidFill>
                    <a:latin typeface="Montserrat" pitchFamily="2" charset="77"/>
                    <a:ea typeface="Montserrat"/>
                    <a:cs typeface="Montserrat"/>
                    <a:sym typeface="Montserrat"/>
                  </a:rPr>
                  <a:t>mortality rates </a:t>
                </a:r>
                <a:r>
                  <a:rPr lang="en-US" sz="1400" b="1" dirty="0">
                    <a:solidFill>
                      <a:schemeClr val="lt1"/>
                    </a:solidFill>
                    <a:latin typeface="Montserrat" pitchFamily="2" charset="77"/>
                    <a:ea typeface="Montserrat"/>
                    <a:cs typeface="Montserrat"/>
                    <a:sym typeface="Montserrat"/>
                  </a:rPr>
                  <a:t>are more than those of breast cancer and prostate cancer combined</a:t>
                </a:r>
                <a:endParaRPr sz="1400" b="1" dirty="0">
                  <a:solidFill>
                    <a:schemeClr val="lt1"/>
                  </a:solidFill>
                  <a:latin typeface="Montserrat" pitchFamily="2" charset="77"/>
                  <a:ea typeface="Montserrat"/>
                  <a:cs typeface="Montserrat"/>
                  <a:sym typeface="Montserrat"/>
                </a:endParaRPr>
              </a:p>
            </p:txBody>
          </p:sp>
          <p:sp>
            <p:nvSpPr>
              <p:cNvPr id="235" name="Google Shape;235;p4"/>
              <p:cNvSpPr txBox="1"/>
              <p:nvPr/>
            </p:nvSpPr>
            <p:spPr>
              <a:xfrm>
                <a:off x="12188680" y="557810"/>
                <a:ext cx="1860460" cy="114766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chemeClr val="dk1"/>
                    </a:solidFill>
                    <a:latin typeface="Montserrat" pitchFamily="2" charset="77"/>
                    <a:ea typeface="Montserrat"/>
                    <a:cs typeface="Montserrat"/>
                    <a:sym typeface="Montserrat"/>
                  </a:rPr>
                  <a:t>1 of 3</a:t>
                </a:r>
                <a:endParaRPr sz="1800" b="1" dirty="0">
                  <a:solidFill>
                    <a:schemeClr val="dk1"/>
                  </a:solidFill>
                  <a:latin typeface="Montserrat" pitchFamily="2" charset="77"/>
                  <a:ea typeface="Montserrat"/>
                  <a:cs typeface="Montserrat"/>
                  <a:sym typeface="Montserrat"/>
                </a:endParaRPr>
              </a:p>
              <a:p>
                <a:pPr lvl="0"/>
                <a:r>
                  <a:rPr lang="en-US" sz="1200" dirty="0">
                    <a:solidFill>
                      <a:schemeClr val="dk1"/>
                    </a:solidFill>
                    <a:latin typeface="Montserrat" pitchFamily="2" charset="77"/>
                    <a:ea typeface="Montserrat"/>
                    <a:cs typeface="Montserrat"/>
                    <a:sym typeface="Montserrat"/>
                  </a:rPr>
                  <a:t> </a:t>
                </a:r>
                <a:r>
                  <a:rPr lang="en-US" sz="1200" dirty="0">
                    <a:solidFill>
                      <a:schemeClr val="dk1"/>
                    </a:solidFill>
                    <a:latin typeface="Montserrat" pitchFamily="2" charset="77"/>
                    <a:sym typeface="Montserrat"/>
                  </a:rPr>
                  <a:t>people how's suffering from </a:t>
                </a:r>
                <a:r>
                  <a:rPr lang="en-US" sz="1200" dirty="0">
                    <a:solidFill>
                      <a:schemeClr val="dk1"/>
                    </a:solidFill>
                    <a:latin typeface="Montserrat" pitchFamily="2" charset="77"/>
                    <a:sym typeface="Montserrat SemiBold"/>
                  </a:rPr>
                  <a:t>Alzheimer will </a:t>
                </a:r>
                <a:r>
                  <a:rPr lang="en-US" sz="1200" dirty="0">
                    <a:solidFill>
                      <a:schemeClr val="dk1"/>
                    </a:solidFill>
                    <a:latin typeface="Montserrat" pitchFamily="2" charset="77"/>
                    <a:sym typeface="Montserrat"/>
                  </a:rPr>
                  <a:t>die with Alzheimer's</a:t>
                </a:r>
                <a:endParaRPr sz="1200" dirty="0">
                  <a:solidFill>
                    <a:schemeClr val="dk1"/>
                  </a:solidFill>
                  <a:latin typeface="Montserrat" pitchFamily="2" charset="77"/>
                  <a:sym typeface="Montserrat"/>
                </a:endParaRPr>
              </a:p>
            </p:txBody>
          </p:sp>
        </p:grpSp>
        <p:grpSp>
          <p:nvGrpSpPr>
            <p:cNvPr id="236" name="Google Shape;236;p4"/>
            <p:cNvGrpSpPr/>
            <p:nvPr/>
          </p:nvGrpSpPr>
          <p:grpSpPr>
            <a:xfrm>
              <a:off x="10872633" y="4195432"/>
              <a:ext cx="7500138" cy="3332330"/>
              <a:chOff x="10488235" y="4214873"/>
              <a:chExt cx="7500138" cy="3332330"/>
            </a:xfrm>
          </p:grpSpPr>
          <p:grpSp>
            <p:nvGrpSpPr>
              <p:cNvPr id="237" name="Google Shape;237;p4"/>
              <p:cNvGrpSpPr/>
              <p:nvPr/>
            </p:nvGrpSpPr>
            <p:grpSpPr>
              <a:xfrm>
                <a:off x="13774129" y="5646779"/>
                <a:ext cx="4214244" cy="1845052"/>
                <a:chOff x="13463832" y="5817015"/>
                <a:chExt cx="4214244" cy="1845052"/>
              </a:xfrm>
            </p:grpSpPr>
            <p:sp>
              <p:nvSpPr>
                <p:cNvPr id="238" name="Google Shape;238;p4"/>
                <p:cNvSpPr txBox="1"/>
                <p:nvPr/>
              </p:nvSpPr>
              <p:spPr>
                <a:xfrm>
                  <a:off x="13608484" y="6130805"/>
                  <a:ext cx="4069592" cy="1531262"/>
                </a:xfrm>
                <a:prstGeom prst="rect">
                  <a:avLst/>
                </a:prstGeom>
                <a:noFill/>
                <a:ln>
                  <a:noFill/>
                </a:ln>
              </p:spPr>
              <p:txBody>
                <a:bodyPr spcFirstLastPara="1" wrap="square" lIns="137125" tIns="68550" rIns="137125" bIns="68550" anchor="t" anchorCtr="0">
                  <a:noAutofit/>
                </a:bodyPr>
                <a:lstStyle/>
                <a:p>
                  <a:pPr lvl="0"/>
                  <a:r>
                    <a:rPr lang="en-US" dirty="0">
                      <a:solidFill>
                        <a:schemeClr val="lt1"/>
                      </a:solidFill>
                      <a:latin typeface="Montserrat" pitchFamily="2" charset="77"/>
                      <a:ea typeface="Montserrat"/>
                      <a:cs typeface="Montserrat"/>
                      <a:sym typeface="Montserrat"/>
                    </a:rPr>
                    <a:t>66% of </a:t>
                  </a:r>
                  <a:r>
                    <a:rPr lang="en-US" sz="1400" dirty="0">
                      <a:solidFill>
                        <a:schemeClr val="lt1"/>
                      </a:solidFill>
                      <a:latin typeface="Montserrat" pitchFamily="2" charset="77"/>
                      <a:ea typeface="Montserrat"/>
                      <a:cs typeface="Montserrat"/>
                      <a:sym typeface="Montserrat"/>
                    </a:rPr>
                    <a:t>caregivers live with a person with dementia in the community</a:t>
                  </a:r>
                  <a:endParaRPr sz="1400" dirty="0">
                    <a:solidFill>
                      <a:schemeClr val="lt1"/>
                    </a:solidFill>
                    <a:latin typeface="Montserrat" pitchFamily="2" charset="77"/>
                    <a:ea typeface="Montserrat"/>
                    <a:cs typeface="Montserrat"/>
                    <a:sym typeface="Montserrat"/>
                  </a:endParaRPr>
                </a:p>
              </p:txBody>
            </p:sp>
            <p:sp>
              <p:nvSpPr>
                <p:cNvPr id="239" name="Google Shape;239;p4"/>
                <p:cNvSpPr txBox="1"/>
                <p:nvPr/>
              </p:nvSpPr>
              <p:spPr>
                <a:xfrm>
                  <a:off x="13463832" y="5817015"/>
                  <a:ext cx="2177630" cy="520143"/>
                </a:xfrm>
                <a:prstGeom prst="rect">
                  <a:avLst/>
                </a:prstGeom>
                <a:noFill/>
                <a:ln>
                  <a:noFill/>
                </a:ln>
              </p:spPr>
              <p:txBody>
                <a:bodyPr spcFirstLastPara="1" wrap="square" lIns="137125" tIns="68550" rIns="137125" bIns="68550" anchor="t" anchorCtr="0">
                  <a:noAutofit/>
                </a:bodyPr>
                <a:lstStyle/>
                <a:p>
                  <a:pPr marL="0" marR="0" lvl="0" indent="0" algn="ctr" rtl="0">
                    <a:spcBef>
                      <a:spcPts val="0"/>
                    </a:spcBef>
                    <a:spcAft>
                      <a:spcPts val="0"/>
                    </a:spcAft>
                    <a:buNone/>
                  </a:pPr>
                  <a:r>
                    <a:rPr lang="en-US" sz="1800" b="1">
                      <a:solidFill>
                        <a:schemeClr val="lt1"/>
                      </a:solidFill>
                      <a:latin typeface="Montserrat" pitchFamily="2" charset="77"/>
                      <a:ea typeface="Montserrat"/>
                      <a:cs typeface="Montserrat"/>
                      <a:sym typeface="Montserrat"/>
                    </a:rPr>
                    <a:t>Prevalence</a:t>
                  </a:r>
                  <a:endParaRPr sz="1800" b="1">
                    <a:solidFill>
                      <a:schemeClr val="lt1"/>
                    </a:solidFill>
                    <a:latin typeface="Montserrat" pitchFamily="2" charset="77"/>
                    <a:ea typeface="Montserrat"/>
                    <a:cs typeface="Montserrat"/>
                    <a:sym typeface="Montserrat"/>
                  </a:endParaRPr>
                </a:p>
              </p:txBody>
            </p:sp>
          </p:grpSp>
          <p:grpSp>
            <p:nvGrpSpPr>
              <p:cNvPr id="240" name="Google Shape;240;p4"/>
              <p:cNvGrpSpPr/>
              <p:nvPr/>
            </p:nvGrpSpPr>
            <p:grpSpPr>
              <a:xfrm>
                <a:off x="10488235" y="4214873"/>
                <a:ext cx="3502659" cy="3332330"/>
                <a:chOff x="12900542" y="3857009"/>
                <a:chExt cx="3502659" cy="3332330"/>
              </a:xfrm>
            </p:grpSpPr>
            <p:grpSp>
              <p:nvGrpSpPr>
                <p:cNvPr id="241" name="Google Shape;241;p4"/>
                <p:cNvGrpSpPr/>
                <p:nvPr/>
              </p:nvGrpSpPr>
              <p:grpSpPr>
                <a:xfrm rot="3189209">
                  <a:off x="13643570" y="4090264"/>
                  <a:ext cx="2016601" cy="2865819"/>
                  <a:chOff x="12751356" y="2684059"/>
                  <a:chExt cx="1843560" cy="2402059"/>
                </a:xfrm>
              </p:grpSpPr>
              <p:sp>
                <p:nvSpPr>
                  <p:cNvPr id="242" name="Google Shape;242;p4"/>
                  <p:cNvSpPr/>
                  <p:nvPr/>
                </p:nvSpPr>
                <p:spPr>
                  <a:xfrm rot="-5400000">
                    <a:off x="12488077" y="2979280"/>
                    <a:ext cx="2370117" cy="1843560"/>
                  </a:xfrm>
                  <a:custGeom>
                    <a:avLst/>
                    <a:gdLst/>
                    <a:ahLst/>
                    <a:cxnLst/>
                    <a:rect l="l" t="t" r="r" b="b"/>
                    <a:pathLst>
                      <a:path w="2909790" h="2380032" extrusionOk="0">
                        <a:moveTo>
                          <a:pt x="346575" y="2040578"/>
                        </a:moveTo>
                        <a:cubicBezTo>
                          <a:pt x="-555130" y="1740853"/>
                          <a:pt x="560944" y="352083"/>
                          <a:pt x="791926" y="0"/>
                        </a:cubicBezTo>
                        <a:cubicBezTo>
                          <a:pt x="1158359" y="101923"/>
                          <a:pt x="1550647" y="129419"/>
                          <a:pt x="2238993" y="61144"/>
                        </a:cubicBezTo>
                        <a:cubicBezTo>
                          <a:pt x="2494403" y="495246"/>
                          <a:pt x="3400462" y="1950093"/>
                          <a:pt x="2560480" y="2199287"/>
                        </a:cubicBezTo>
                        <a:cubicBezTo>
                          <a:pt x="1308624" y="2652354"/>
                          <a:pt x="400940" y="2120609"/>
                          <a:pt x="346575" y="2040578"/>
                        </a:cubicBezTo>
                        <a:close/>
                      </a:path>
                    </a:pathLst>
                  </a:cu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sp>
                <p:nvSpPr>
                  <p:cNvPr id="243" name="Google Shape;243;p4"/>
                  <p:cNvSpPr/>
                  <p:nvPr/>
                </p:nvSpPr>
                <p:spPr>
                  <a:xfrm rot="-5400000">
                    <a:off x="12539124" y="2988511"/>
                    <a:ext cx="2310132" cy="1701228"/>
                  </a:xfrm>
                  <a:custGeom>
                    <a:avLst/>
                    <a:gdLst/>
                    <a:ahLst/>
                    <a:cxnLst/>
                    <a:rect l="l" t="t" r="r" b="b"/>
                    <a:pathLst>
                      <a:path w="2909790" h="2380032" extrusionOk="0">
                        <a:moveTo>
                          <a:pt x="346575" y="2040578"/>
                        </a:moveTo>
                        <a:cubicBezTo>
                          <a:pt x="-555130" y="1740853"/>
                          <a:pt x="560944" y="352083"/>
                          <a:pt x="791926" y="0"/>
                        </a:cubicBezTo>
                        <a:cubicBezTo>
                          <a:pt x="1158359" y="101923"/>
                          <a:pt x="1550647" y="129419"/>
                          <a:pt x="2238993" y="61144"/>
                        </a:cubicBezTo>
                        <a:cubicBezTo>
                          <a:pt x="2494403" y="495246"/>
                          <a:pt x="3400462" y="1950093"/>
                          <a:pt x="2560480" y="2199287"/>
                        </a:cubicBezTo>
                        <a:cubicBezTo>
                          <a:pt x="1308624" y="2652354"/>
                          <a:pt x="400940" y="2120609"/>
                          <a:pt x="346575" y="2040578"/>
                        </a:cubicBezTo>
                        <a:close/>
                      </a:path>
                    </a:pathLst>
                  </a:custGeom>
                  <a:solidFill>
                    <a:schemeClr val="lt1">
                      <a:alpha val="75686"/>
                    </a:schemeClr>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grpSp>
            <p:sp>
              <p:nvSpPr>
                <p:cNvPr id="244" name="Google Shape;244;p4"/>
                <p:cNvSpPr txBox="1"/>
                <p:nvPr/>
              </p:nvSpPr>
              <p:spPr>
                <a:xfrm>
                  <a:off x="13717417" y="4973962"/>
                  <a:ext cx="2191295" cy="468491"/>
                </a:xfrm>
                <a:prstGeom prst="rect">
                  <a:avLst/>
                </a:prstGeom>
                <a:noFill/>
                <a:ln>
                  <a:noFill/>
                </a:ln>
              </p:spPr>
              <p:txBody>
                <a:bodyPr spcFirstLastPara="1" wrap="square" lIns="137125" tIns="68550" rIns="137125" bIns="68550" anchor="t" anchorCtr="0">
                  <a:noAutofit/>
                </a:bodyPr>
                <a:lstStyle/>
                <a:p>
                  <a:pPr marL="0" marR="0" lvl="0" indent="0" algn="ctr" rtl="0">
                    <a:spcBef>
                      <a:spcPts val="0"/>
                    </a:spcBef>
                    <a:spcAft>
                      <a:spcPts val="0"/>
                    </a:spcAft>
                    <a:buNone/>
                  </a:pPr>
                  <a:r>
                    <a:rPr lang="en-US" sz="1800" b="1">
                      <a:solidFill>
                        <a:schemeClr val="dk1"/>
                      </a:solidFill>
                      <a:latin typeface="Montserrat" pitchFamily="2" charset="77"/>
                      <a:ea typeface="Montserrat"/>
                      <a:cs typeface="Montserrat"/>
                      <a:sym typeface="Montserrat"/>
                    </a:rPr>
                    <a:t>256.7$ Billon</a:t>
                  </a:r>
                  <a:r>
                    <a:rPr lang="en-US" sz="1800">
                      <a:solidFill>
                        <a:schemeClr val="dk1"/>
                      </a:solidFill>
                      <a:latin typeface="Montserrat" pitchFamily="2" charset="77"/>
                      <a:ea typeface="Montserrat"/>
                      <a:cs typeface="Montserrat"/>
                      <a:sym typeface="Montserrat"/>
                    </a:rPr>
                    <a:t> </a:t>
                  </a:r>
                  <a:endParaRPr sz="1800">
                    <a:solidFill>
                      <a:schemeClr val="dk1"/>
                    </a:solidFill>
                    <a:latin typeface="Montserrat" pitchFamily="2" charset="77"/>
                    <a:ea typeface="Montserrat"/>
                    <a:cs typeface="Montserrat"/>
                    <a:sym typeface="Montserrat"/>
                  </a:endParaRPr>
                </a:p>
              </p:txBody>
            </p:sp>
            <p:sp>
              <p:nvSpPr>
                <p:cNvPr id="245" name="Google Shape;245;p4"/>
                <p:cNvSpPr txBox="1"/>
                <p:nvPr/>
              </p:nvSpPr>
              <p:spPr>
                <a:xfrm>
                  <a:off x="13778142" y="5298547"/>
                  <a:ext cx="2026371" cy="734241"/>
                </a:xfrm>
                <a:prstGeom prst="rect">
                  <a:avLst/>
                </a:prstGeom>
                <a:noFill/>
                <a:ln>
                  <a:noFill/>
                </a:ln>
              </p:spPr>
              <p:txBody>
                <a:bodyPr spcFirstLastPara="1" wrap="square" lIns="137125" tIns="68550" rIns="137125" bIns="68550" anchor="t" anchorCtr="0">
                  <a:noAutofit/>
                </a:bodyPr>
                <a:lstStyle/>
                <a:p>
                  <a:pPr marL="0" marR="0" lvl="0" indent="0" algn="l" rtl="0">
                    <a:spcBef>
                      <a:spcPts val="0"/>
                    </a:spcBef>
                    <a:spcAft>
                      <a:spcPts val="0"/>
                    </a:spcAft>
                    <a:buNone/>
                  </a:pPr>
                  <a:r>
                    <a:rPr lang="en-US" sz="1200" dirty="0">
                      <a:solidFill>
                        <a:schemeClr val="dk1"/>
                      </a:solidFill>
                      <a:latin typeface="Montserrat" pitchFamily="2" charset="77"/>
                      <a:ea typeface="Montserrat"/>
                      <a:cs typeface="Montserrat"/>
                      <a:sym typeface="Montserrat"/>
                    </a:rPr>
                    <a:t>The cost of care provided by family and caregivers </a:t>
                  </a:r>
                  <a:endParaRPr sz="1200" dirty="0">
                    <a:solidFill>
                      <a:schemeClr val="dk1"/>
                    </a:solidFill>
                    <a:latin typeface="Montserrat" pitchFamily="2" charset="77"/>
                    <a:ea typeface="Montserrat"/>
                    <a:cs typeface="Montserrat"/>
                    <a:sym typeface="Montserrat"/>
                  </a:endParaRPr>
                </a:p>
              </p:txBody>
            </p:sp>
          </p:grpSp>
        </p:grpSp>
      </p:grpSp>
      <p:sp>
        <p:nvSpPr>
          <p:cNvPr id="246" name="Google Shape;246;p4"/>
          <p:cNvSpPr txBox="1"/>
          <p:nvPr/>
        </p:nvSpPr>
        <p:spPr>
          <a:xfrm>
            <a:off x="12890095" y="3973360"/>
            <a:ext cx="2291810" cy="1900236"/>
          </a:xfrm>
          <a:prstGeom prst="rect">
            <a:avLst/>
          </a:prstGeom>
          <a:noFill/>
          <a:ln>
            <a:noFill/>
          </a:ln>
        </p:spPr>
        <p:txBody>
          <a:bodyPr spcFirstLastPara="1" wrap="square" lIns="137125" tIns="68550" rIns="137125" bIns="68550" anchor="t" anchorCtr="0">
            <a:noAutofit/>
          </a:bodyPr>
          <a:lstStyle/>
          <a:p>
            <a:pPr marL="0" marR="0" lvl="0" indent="0" algn="ctr" rtl="0">
              <a:spcBef>
                <a:spcPts val="0"/>
              </a:spcBef>
              <a:spcAft>
                <a:spcPts val="0"/>
              </a:spcAft>
              <a:buNone/>
            </a:pPr>
            <a:endParaRPr sz="1800">
              <a:solidFill>
                <a:srgbClr val="3F3F3F"/>
              </a:solidFill>
              <a:latin typeface="Montserrat" pitchFamily="2" charset="77"/>
              <a:ea typeface="Montserrat"/>
              <a:cs typeface="Montserrat"/>
              <a:sym typeface="Montserrat"/>
            </a:endParaRPr>
          </a:p>
          <a:p>
            <a:pPr marL="273050" marR="0" lvl="0" indent="0" algn="l" rtl="0">
              <a:spcBef>
                <a:spcPts val="0"/>
              </a:spcBef>
              <a:spcAft>
                <a:spcPts val="0"/>
              </a:spcAft>
              <a:buNone/>
            </a:pPr>
            <a:r>
              <a:rPr lang="en-US" sz="1200">
                <a:solidFill>
                  <a:schemeClr val="dk1"/>
                </a:solidFill>
                <a:latin typeface="Montserrat" pitchFamily="2" charset="77"/>
                <a:ea typeface="Montserrat"/>
                <a:cs typeface="Montserrat"/>
                <a:sym typeface="Montserrat"/>
              </a:rPr>
              <a:t>2021 costs of healthcare for Alzheimer's</a:t>
            </a:r>
            <a:endParaRPr sz="1200">
              <a:solidFill>
                <a:schemeClr val="dk1"/>
              </a:solidFill>
              <a:latin typeface="Montserrat" pitchFamily="2" charset="77"/>
              <a:ea typeface="Montserrat"/>
              <a:cs typeface="Montserrat"/>
              <a:sym typeface="Montserrat"/>
            </a:endParaRPr>
          </a:p>
          <a:p>
            <a:pPr marL="0" marR="0" lvl="0" indent="0" algn="ctr" rtl="0">
              <a:spcBef>
                <a:spcPts val="0"/>
              </a:spcBef>
              <a:spcAft>
                <a:spcPts val="0"/>
              </a:spcAft>
              <a:buNone/>
            </a:pPr>
            <a:endParaRPr sz="1800" b="1">
              <a:solidFill>
                <a:srgbClr val="3F3F3F"/>
              </a:solidFill>
              <a:latin typeface="Montserrat" pitchFamily="2" charset="77"/>
              <a:ea typeface="Montserrat"/>
              <a:cs typeface="Montserrat"/>
              <a:sym typeface="Montserrat"/>
            </a:endParaRPr>
          </a:p>
        </p:txBody>
      </p:sp>
      <p:grpSp>
        <p:nvGrpSpPr>
          <p:cNvPr id="8" name="Group 7">
            <a:extLst>
              <a:ext uri="{FF2B5EF4-FFF2-40B4-BE49-F238E27FC236}">
                <a16:creationId xmlns:a16="http://schemas.microsoft.com/office/drawing/2014/main" id="{67CAF117-6AEA-78F4-32B4-11E249189F53}"/>
              </a:ext>
            </a:extLst>
          </p:cNvPr>
          <p:cNvGrpSpPr/>
          <p:nvPr/>
        </p:nvGrpSpPr>
        <p:grpSpPr>
          <a:xfrm>
            <a:off x="9144000" y="3565224"/>
            <a:ext cx="3993625" cy="738623"/>
            <a:chOff x="9297015" y="3314604"/>
            <a:chExt cx="3993625" cy="738623"/>
          </a:xfrm>
        </p:grpSpPr>
        <p:sp>
          <p:nvSpPr>
            <p:cNvPr id="54" name="Google Shape;221;p4">
              <a:extLst>
                <a:ext uri="{FF2B5EF4-FFF2-40B4-BE49-F238E27FC236}">
                  <a16:creationId xmlns:a16="http://schemas.microsoft.com/office/drawing/2014/main" id="{EA6C72B3-5280-3D8F-3033-74105B13975A}"/>
                </a:ext>
              </a:extLst>
            </p:cNvPr>
            <p:cNvSpPr txBox="1"/>
            <p:nvPr/>
          </p:nvSpPr>
          <p:spPr>
            <a:xfrm>
              <a:off x="9750713" y="3314604"/>
              <a:ext cx="3539927" cy="738623"/>
            </a:xfrm>
            <a:prstGeom prst="rect">
              <a:avLst/>
            </a:prstGeom>
            <a:noFill/>
            <a:ln>
              <a:noFill/>
            </a:ln>
          </p:spPr>
          <p:txBody>
            <a:bodyPr spcFirstLastPara="1" wrap="square" lIns="91425" tIns="45700" rIns="91425" bIns="45700" anchor="t" anchorCtr="0">
              <a:spAutoFit/>
            </a:bodyPr>
            <a:lstStyle/>
            <a:p>
              <a:pPr marL="14288" marR="0" lvl="0" indent="-7938" algn="l" rtl="0">
                <a:lnSpc>
                  <a:spcPct val="150000"/>
                </a:lnSpc>
                <a:spcBef>
                  <a:spcPts val="0"/>
                </a:spcBef>
                <a:spcAft>
                  <a:spcPts val="0"/>
                </a:spcAft>
                <a:buNone/>
              </a:pPr>
              <a:r>
                <a:rPr lang="en-US" b="1" dirty="0">
                  <a:solidFill>
                    <a:schemeClr val="lt1"/>
                  </a:solidFill>
                  <a:latin typeface="Montserrat" pitchFamily="2" charset="77"/>
                  <a:ea typeface="Montserrat"/>
                  <a:cs typeface="Montserrat"/>
                  <a:sym typeface="Montserrat"/>
                </a:rPr>
                <a:t>The number of people with Alzheimer’s </a:t>
              </a:r>
              <a:r>
                <a:rPr lang="en-US" b="1" dirty="0">
                  <a:solidFill>
                    <a:srgbClr val="FF0000"/>
                  </a:solidFill>
                  <a:latin typeface="Montserrat" pitchFamily="2" charset="77"/>
                  <a:ea typeface="Montserrat"/>
                  <a:cs typeface="Montserrat"/>
                  <a:sym typeface="Montserrat"/>
                </a:rPr>
                <a:t>will double in 20 years</a:t>
              </a:r>
              <a:endParaRPr dirty="0">
                <a:solidFill>
                  <a:srgbClr val="FF0000"/>
                </a:solidFill>
                <a:latin typeface="Montserrat" pitchFamily="2" charset="77"/>
              </a:endParaRPr>
            </a:p>
          </p:txBody>
        </p:sp>
        <p:sp>
          <p:nvSpPr>
            <p:cNvPr id="55" name="Google Shape;150;p2">
              <a:extLst>
                <a:ext uri="{FF2B5EF4-FFF2-40B4-BE49-F238E27FC236}">
                  <a16:creationId xmlns:a16="http://schemas.microsoft.com/office/drawing/2014/main" id="{E8C15DFE-7BB8-D2A4-008B-99875E7D1C62}"/>
                </a:ext>
              </a:extLst>
            </p:cNvPr>
            <p:cNvSpPr/>
            <p:nvPr/>
          </p:nvSpPr>
          <p:spPr>
            <a:xfrm>
              <a:off x="9297015" y="3349840"/>
              <a:ext cx="476048" cy="669876"/>
            </a:xfrm>
            <a:custGeom>
              <a:avLst/>
              <a:gdLst/>
              <a:ahLst/>
              <a:cxnLst/>
              <a:rect l="l" t="t" r="r" b="b"/>
              <a:pathLst>
                <a:path w="1913890" h="1913890" extrusionOk="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blipFill rotWithShape="1">
              <a:blip r:embed="rId7">
                <a:alphaModFix/>
              </a:blip>
              <a:stretch>
                <a:fillRect l="-3998"/>
              </a:stretch>
            </a:blipFill>
            <a:ln>
              <a:noFill/>
            </a:ln>
          </p:spPr>
          <p:txBody>
            <a:bodyPr spcFirstLastPara="1" wrap="square" lIns="91425" tIns="91425" rIns="91425" bIns="91425" anchor="ctr" anchorCtr="0">
              <a:noAutofit/>
            </a:bodyPr>
            <a:lstStyle/>
            <a:p>
              <a:pPr algn="ctr"/>
              <a:r>
                <a:rPr lang="en-US" sz="1800" b="1" dirty="0">
                  <a:solidFill>
                    <a:schemeClr val="lt1"/>
                  </a:solidFill>
                  <a:latin typeface="Montserrat" pitchFamily="2" charset="77"/>
                  <a:ea typeface="Montserrat"/>
                  <a:cs typeface="Montserrat"/>
                  <a:sym typeface="Montserrat"/>
                </a:rPr>
                <a:t>1.</a:t>
              </a:r>
            </a:p>
          </p:txBody>
        </p:sp>
      </p:grpSp>
      <p:grpSp>
        <p:nvGrpSpPr>
          <p:cNvPr id="9" name="Group 8">
            <a:extLst>
              <a:ext uri="{FF2B5EF4-FFF2-40B4-BE49-F238E27FC236}">
                <a16:creationId xmlns:a16="http://schemas.microsoft.com/office/drawing/2014/main" id="{1809DA64-6A79-B1AE-BE15-F710DC7392B6}"/>
              </a:ext>
            </a:extLst>
          </p:cNvPr>
          <p:cNvGrpSpPr/>
          <p:nvPr/>
        </p:nvGrpSpPr>
        <p:grpSpPr>
          <a:xfrm>
            <a:off x="9118252" y="4472300"/>
            <a:ext cx="3910197" cy="764990"/>
            <a:chOff x="9264356" y="4639561"/>
            <a:chExt cx="4953709" cy="764990"/>
          </a:xfrm>
        </p:grpSpPr>
        <p:sp>
          <p:nvSpPr>
            <p:cNvPr id="53" name="Google Shape;221;p4">
              <a:extLst>
                <a:ext uri="{FF2B5EF4-FFF2-40B4-BE49-F238E27FC236}">
                  <a16:creationId xmlns:a16="http://schemas.microsoft.com/office/drawing/2014/main" id="{6837076E-88D8-A98B-6F56-66CC8485154E}"/>
                </a:ext>
              </a:extLst>
            </p:cNvPr>
            <p:cNvSpPr txBox="1"/>
            <p:nvPr/>
          </p:nvSpPr>
          <p:spPr>
            <a:xfrm>
              <a:off x="9925962" y="4665928"/>
              <a:ext cx="4292103" cy="738623"/>
            </a:xfrm>
            <a:prstGeom prst="rect">
              <a:avLst/>
            </a:prstGeom>
            <a:noFill/>
            <a:ln>
              <a:noFill/>
            </a:ln>
          </p:spPr>
          <p:txBody>
            <a:bodyPr spcFirstLastPara="1" wrap="square" lIns="91425" tIns="45700" rIns="91425" bIns="45700" anchor="t" anchorCtr="0">
              <a:spAutoFit/>
            </a:bodyPr>
            <a:lstStyle/>
            <a:p>
              <a:pPr marL="6350" marR="0" lvl="0" indent="-6350" algn="l" rtl="0">
                <a:lnSpc>
                  <a:spcPct val="150000"/>
                </a:lnSpc>
                <a:spcBef>
                  <a:spcPts val="0"/>
                </a:spcBef>
                <a:spcAft>
                  <a:spcPts val="0"/>
                </a:spcAft>
                <a:buNone/>
              </a:pPr>
              <a:r>
                <a:rPr lang="en-US" b="1" dirty="0">
                  <a:solidFill>
                    <a:schemeClr val="lt1"/>
                  </a:solidFill>
                  <a:latin typeface="Montserrat" pitchFamily="2" charset="77"/>
                  <a:ea typeface="Montserrat"/>
                  <a:cs typeface="Montserrat"/>
                  <a:sym typeface="Montserrat"/>
                </a:rPr>
                <a:t>Alzheimer’s population in the US </a:t>
              </a:r>
              <a:r>
                <a:rPr lang="en-US" b="1" dirty="0">
                  <a:solidFill>
                    <a:srgbClr val="F2F2F2"/>
                  </a:solidFill>
                  <a:latin typeface="Montserrat" pitchFamily="2" charset="77"/>
                  <a:ea typeface="Montserrat"/>
                  <a:cs typeface="Montserrat"/>
                  <a:sym typeface="Montserrat"/>
                </a:rPr>
                <a:t>will double </a:t>
              </a:r>
              <a:r>
                <a:rPr lang="en-US" b="1" dirty="0">
                  <a:solidFill>
                    <a:srgbClr val="FF0000"/>
                  </a:solidFill>
                  <a:latin typeface="Montserrat" pitchFamily="2" charset="77"/>
                  <a:ea typeface="Montserrat"/>
                  <a:cs typeface="Montserrat"/>
                  <a:sym typeface="Montserrat"/>
                </a:rPr>
                <a:t>to 13 million by 2040 </a:t>
              </a:r>
              <a:endParaRPr dirty="0">
                <a:solidFill>
                  <a:srgbClr val="FF0000"/>
                </a:solidFill>
                <a:latin typeface="Montserrat" pitchFamily="2" charset="77"/>
              </a:endParaRPr>
            </a:p>
          </p:txBody>
        </p:sp>
        <p:sp>
          <p:nvSpPr>
            <p:cNvPr id="65" name="Google Shape;150;p2">
              <a:extLst>
                <a:ext uri="{FF2B5EF4-FFF2-40B4-BE49-F238E27FC236}">
                  <a16:creationId xmlns:a16="http://schemas.microsoft.com/office/drawing/2014/main" id="{3AC0283E-F42F-0F69-F462-E3976A450911}"/>
                </a:ext>
              </a:extLst>
            </p:cNvPr>
            <p:cNvSpPr/>
            <p:nvPr/>
          </p:nvSpPr>
          <p:spPr>
            <a:xfrm>
              <a:off x="9264356" y="4639561"/>
              <a:ext cx="618649" cy="669876"/>
            </a:xfrm>
            <a:custGeom>
              <a:avLst/>
              <a:gdLst/>
              <a:ahLst/>
              <a:cxnLst/>
              <a:rect l="l" t="t" r="r" b="b"/>
              <a:pathLst>
                <a:path w="1913890" h="1913890" extrusionOk="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blipFill rotWithShape="1">
              <a:blip r:embed="rId7">
                <a:alphaModFix/>
              </a:blip>
              <a:stretch>
                <a:fillRect l="-3998"/>
              </a:stretch>
            </a:blipFill>
            <a:ln>
              <a:noFill/>
            </a:ln>
          </p:spPr>
          <p:txBody>
            <a:bodyPr spcFirstLastPara="1" wrap="square" lIns="91425" tIns="91425" rIns="91425" bIns="91425" anchor="ctr" anchorCtr="0">
              <a:noAutofit/>
            </a:bodyPr>
            <a:lstStyle/>
            <a:p>
              <a:pPr algn="ctr"/>
              <a:r>
                <a:rPr lang="en-US" sz="1800" b="1" dirty="0">
                  <a:solidFill>
                    <a:schemeClr val="lt1"/>
                  </a:solidFill>
                  <a:latin typeface="Montserrat" pitchFamily="2" charset="77"/>
                  <a:ea typeface="Montserrat"/>
                  <a:cs typeface="Montserrat"/>
                  <a:sym typeface="Montserrat"/>
                </a:rPr>
                <a:t>2.</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0"/>
        <p:cNvGrpSpPr/>
        <p:nvPr/>
      </p:nvGrpSpPr>
      <p:grpSpPr>
        <a:xfrm>
          <a:off x="0" y="0"/>
          <a:ext cx="0" cy="0"/>
          <a:chOff x="0" y="0"/>
          <a:chExt cx="0" cy="0"/>
        </a:xfrm>
      </p:grpSpPr>
      <p:pic>
        <p:nvPicPr>
          <p:cNvPr id="251" name="Google Shape;251;p5"/>
          <p:cNvPicPr preferRelativeResize="0"/>
          <p:nvPr/>
        </p:nvPicPr>
        <p:blipFill rotWithShape="1">
          <a:blip r:embed="rId3">
            <a:alphaModFix/>
          </a:blip>
          <a:srcRect t="5664" b="5664"/>
          <a:stretch/>
        </p:blipFill>
        <p:spPr>
          <a:xfrm>
            <a:off x="0" y="1"/>
            <a:ext cx="18288000" cy="6908150"/>
          </a:xfrm>
          <a:prstGeom prst="rect">
            <a:avLst/>
          </a:prstGeom>
          <a:noFill/>
          <a:ln>
            <a:noFill/>
          </a:ln>
        </p:spPr>
      </p:pic>
      <p:sp>
        <p:nvSpPr>
          <p:cNvPr id="252" name="Google Shape;252;p5"/>
          <p:cNvSpPr/>
          <p:nvPr/>
        </p:nvSpPr>
        <p:spPr>
          <a:xfrm>
            <a:off x="15252160" y="8268890"/>
            <a:ext cx="2593181" cy="3929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endParaRPr sz="2250">
              <a:solidFill>
                <a:schemeClr val="lt1"/>
              </a:solidFill>
              <a:latin typeface="Montserrat" pitchFamily="2" charset="77"/>
              <a:ea typeface="Verdana"/>
              <a:cs typeface="Verdana"/>
              <a:sym typeface="Verdana"/>
            </a:endParaRPr>
          </a:p>
        </p:txBody>
      </p:sp>
      <p:pic>
        <p:nvPicPr>
          <p:cNvPr id="253" name="Google Shape;253;p5" descr="A picture containing diagram&#10;&#10;Description automatically generated"/>
          <p:cNvPicPr preferRelativeResize="0"/>
          <p:nvPr/>
        </p:nvPicPr>
        <p:blipFill rotWithShape="1">
          <a:blip r:embed="rId4">
            <a:alphaModFix/>
          </a:blip>
          <a:srcRect/>
          <a:stretch/>
        </p:blipFill>
        <p:spPr>
          <a:xfrm>
            <a:off x="10515600" y="1943100"/>
            <a:ext cx="6460496" cy="3173193"/>
          </a:xfrm>
          <a:prstGeom prst="rect">
            <a:avLst/>
          </a:prstGeom>
          <a:noFill/>
          <a:ln>
            <a:noFill/>
          </a:ln>
        </p:spPr>
      </p:pic>
      <p:grpSp>
        <p:nvGrpSpPr>
          <p:cNvPr id="254" name="Google Shape;254;p5"/>
          <p:cNvGrpSpPr/>
          <p:nvPr/>
        </p:nvGrpSpPr>
        <p:grpSpPr>
          <a:xfrm>
            <a:off x="8952197" y="4173987"/>
            <a:ext cx="8023899" cy="3747986"/>
            <a:chOff x="13581365" y="4076995"/>
            <a:chExt cx="8023899" cy="3747986"/>
          </a:xfrm>
        </p:grpSpPr>
        <p:pic>
          <p:nvPicPr>
            <p:cNvPr id="255" name="Google Shape;255;p5" descr="Calendar&#10;&#10;Description automatically generated with medium confidence"/>
            <p:cNvPicPr preferRelativeResize="0"/>
            <p:nvPr/>
          </p:nvPicPr>
          <p:blipFill rotWithShape="1">
            <a:blip r:embed="rId5">
              <a:alphaModFix/>
            </a:blip>
            <a:srcRect/>
            <a:stretch/>
          </p:blipFill>
          <p:spPr>
            <a:xfrm>
              <a:off x="16190785" y="5109276"/>
              <a:ext cx="5414479" cy="2698608"/>
            </a:xfrm>
            <a:prstGeom prst="rect">
              <a:avLst/>
            </a:prstGeom>
            <a:noFill/>
            <a:ln>
              <a:noFill/>
            </a:ln>
          </p:spPr>
        </p:pic>
        <p:grpSp>
          <p:nvGrpSpPr>
            <p:cNvPr id="256" name="Google Shape;256;p5"/>
            <p:cNvGrpSpPr/>
            <p:nvPr/>
          </p:nvGrpSpPr>
          <p:grpSpPr>
            <a:xfrm>
              <a:off x="13581365" y="4076995"/>
              <a:ext cx="2529753" cy="3747986"/>
              <a:chOff x="13240585" y="3869460"/>
              <a:chExt cx="2529753" cy="3432525"/>
            </a:xfrm>
          </p:grpSpPr>
          <p:pic>
            <p:nvPicPr>
              <p:cNvPr id="257" name="Google Shape;257;p5"/>
              <p:cNvPicPr preferRelativeResize="0"/>
              <p:nvPr/>
            </p:nvPicPr>
            <p:blipFill rotWithShape="1">
              <a:blip r:embed="rId6">
                <a:alphaModFix/>
              </a:blip>
              <a:srcRect/>
              <a:stretch/>
            </p:blipFill>
            <p:spPr>
              <a:xfrm>
                <a:off x="13240585" y="3869460"/>
                <a:ext cx="2529753" cy="1739847"/>
              </a:xfrm>
              <a:prstGeom prst="rect">
                <a:avLst/>
              </a:prstGeom>
              <a:noFill/>
              <a:ln w="9525" cap="flat" cmpd="sng">
                <a:solidFill>
                  <a:srgbClr val="BFBFBF"/>
                </a:solidFill>
                <a:prstDash val="solid"/>
                <a:round/>
                <a:headEnd type="none" w="sm" len="sm"/>
                <a:tailEnd type="none" w="sm" len="sm"/>
              </a:ln>
            </p:spPr>
          </p:pic>
          <p:pic>
            <p:nvPicPr>
              <p:cNvPr id="258" name="Google Shape;258;p5"/>
              <p:cNvPicPr preferRelativeResize="0"/>
              <p:nvPr/>
            </p:nvPicPr>
            <p:blipFill rotWithShape="1">
              <a:blip r:embed="rId7">
                <a:alphaModFix/>
              </a:blip>
              <a:srcRect/>
              <a:stretch/>
            </p:blipFill>
            <p:spPr>
              <a:xfrm>
                <a:off x="13240585" y="5602686"/>
                <a:ext cx="2529752" cy="1699299"/>
              </a:xfrm>
              <a:prstGeom prst="rect">
                <a:avLst/>
              </a:prstGeom>
              <a:noFill/>
              <a:ln>
                <a:noFill/>
              </a:ln>
            </p:spPr>
          </p:pic>
        </p:grpSp>
      </p:grpSp>
      <p:sp>
        <p:nvSpPr>
          <p:cNvPr id="259" name="Google Shape;259;p5"/>
          <p:cNvSpPr/>
          <p:nvPr/>
        </p:nvSpPr>
        <p:spPr>
          <a:xfrm>
            <a:off x="829039" y="3839169"/>
            <a:ext cx="8143529" cy="1107935"/>
          </a:xfrm>
          <a:prstGeom prst="rect">
            <a:avLst/>
          </a:prstGeom>
          <a:noFill/>
          <a:ln>
            <a:noFill/>
          </a:ln>
        </p:spPr>
        <p:txBody>
          <a:bodyPr spcFirstLastPara="1" wrap="square" lIns="137125" tIns="68550" rIns="137125" bIns="68550" anchor="t" anchorCtr="0">
            <a:spAutoFit/>
          </a:bodyPr>
          <a:lstStyle/>
          <a:p>
            <a:pPr marL="0" marR="0" lvl="1" indent="0" algn="l" rtl="0">
              <a:lnSpc>
                <a:spcPct val="150000"/>
              </a:lnSpc>
              <a:spcBef>
                <a:spcPts val="0"/>
              </a:spcBef>
              <a:spcAft>
                <a:spcPts val="0"/>
              </a:spcAft>
              <a:buNone/>
            </a:pPr>
            <a:r>
              <a:rPr lang="en-US" sz="4200" b="0" i="0" u="none" strike="noStrike" cap="none" dirty="0">
                <a:solidFill>
                  <a:schemeClr val="lt1"/>
                </a:solidFill>
                <a:latin typeface="Montserrat" pitchFamily="2" charset="77"/>
                <a:ea typeface="Montserrat SemiBold"/>
                <a:cs typeface="Montserrat SemiBold"/>
                <a:sym typeface="Montserrat SemiBold"/>
              </a:rPr>
              <a:t>Alzheimer’s Gov Programs</a:t>
            </a:r>
            <a:endParaRPr sz="4200" b="0" i="0" u="none" strike="noStrike" cap="none" dirty="0">
              <a:solidFill>
                <a:schemeClr val="lt1"/>
              </a:solidFill>
              <a:latin typeface="Montserrat" pitchFamily="2" charset="77"/>
              <a:ea typeface="Montserrat SemiBold"/>
              <a:cs typeface="Montserrat SemiBold"/>
              <a:sym typeface="Montserrat SemiBold"/>
            </a:endParaRPr>
          </a:p>
        </p:txBody>
      </p:sp>
      <p:grpSp>
        <p:nvGrpSpPr>
          <p:cNvPr id="260" name="Google Shape;260;p5"/>
          <p:cNvGrpSpPr/>
          <p:nvPr/>
        </p:nvGrpSpPr>
        <p:grpSpPr>
          <a:xfrm>
            <a:off x="914391" y="9371709"/>
            <a:ext cx="16116355" cy="793541"/>
            <a:chOff x="891103" y="9306957"/>
            <a:chExt cx="16116355" cy="793541"/>
          </a:xfrm>
        </p:grpSpPr>
        <p:cxnSp>
          <p:nvCxnSpPr>
            <p:cNvPr id="261" name="Google Shape;261;p5"/>
            <p:cNvCxnSpPr/>
            <p:nvPr/>
          </p:nvCxnSpPr>
          <p:spPr>
            <a:xfrm rot="7003">
              <a:off x="891112" y="9323372"/>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262" name="Google Shape;262;p5"/>
            <p:cNvSpPr txBox="1"/>
            <p:nvPr/>
          </p:nvSpPr>
          <p:spPr>
            <a:xfrm>
              <a:off x="7620000" y="936497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dirty="0">
                <a:solidFill>
                  <a:schemeClr val="lt1"/>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dirty="0">
                  <a:solidFill>
                    <a:schemeClr val="lt1"/>
                  </a:solidFill>
                  <a:latin typeface="Montserrat" pitchFamily="2" charset="77"/>
                  <a:ea typeface="Calibri"/>
                  <a:cs typeface="Calibri"/>
                  <a:sym typeface="Calibri"/>
                </a:rPr>
                <a:t>© </a:t>
              </a:r>
              <a:r>
                <a:rPr lang="en-US" sz="1600" dirty="0" err="1">
                  <a:solidFill>
                    <a:schemeClr val="lt1"/>
                  </a:solidFill>
                  <a:latin typeface="Montserrat" pitchFamily="2" charset="77"/>
                  <a:ea typeface="Calibri"/>
                  <a:cs typeface="Calibri"/>
                  <a:sym typeface="Calibri"/>
                </a:rPr>
                <a:t>NeuroAudit</a:t>
              </a:r>
              <a:r>
                <a:rPr lang="en-US" sz="1600" b="0" i="0" u="none" strike="noStrike" cap="none" dirty="0">
                  <a:solidFill>
                    <a:schemeClr val="lt1"/>
                  </a:solidFill>
                  <a:latin typeface="Montserrat" pitchFamily="2" charset="77"/>
                  <a:ea typeface="Calibri"/>
                  <a:cs typeface="Calibri"/>
                  <a:sym typeface="Calibri"/>
                </a:rPr>
                <a:t> 202</a:t>
              </a:r>
              <a:r>
                <a:rPr lang="he-IL" sz="1600" b="0" i="0" u="none" strike="noStrike" cap="none" dirty="0">
                  <a:solidFill>
                    <a:schemeClr val="lt1"/>
                  </a:solidFill>
                  <a:latin typeface="Montserrat" pitchFamily="2" charset="77"/>
                  <a:ea typeface="Calibri"/>
                  <a:cs typeface="Calibri"/>
                  <a:sym typeface="Calibri"/>
                </a:rPr>
                <a:t>2</a:t>
              </a:r>
              <a:endParaRPr sz="1600" b="0" i="1" u="none" strike="noStrike" cap="none" dirty="0">
                <a:solidFill>
                  <a:schemeClr val="lt1"/>
                </a:solidFill>
                <a:latin typeface="Montserrat" pitchFamily="2" charset="77"/>
                <a:ea typeface="Calibri"/>
                <a:cs typeface="Calibri"/>
                <a:sym typeface="Calibri"/>
              </a:endParaRPr>
            </a:p>
          </p:txBody>
        </p:sp>
      </p:grpSp>
      <p:pic>
        <p:nvPicPr>
          <p:cNvPr id="263" name="Google Shape;263;p5"/>
          <p:cNvPicPr preferRelativeResize="0"/>
          <p:nvPr/>
        </p:nvPicPr>
        <p:blipFill rotWithShape="1">
          <a:blip r:embed="rId8">
            <a:alphaModFix/>
          </a:blip>
          <a:srcRect/>
          <a:stretch/>
        </p:blipFill>
        <p:spPr>
          <a:xfrm>
            <a:off x="0" y="151909"/>
            <a:ext cx="2904041" cy="2225548"/>
          </a:xfrm>
          <a:prstGeom prst="rect">
            <a:avLst/>
          </a:prstGeom>
          <a:blipFill rotWithShape="1">
            <a:blip r:embed="rId9">
              <a:alphaModFix/>
            </a:blip>
            <a:stretch>
              <a:fillRect/>
            </a:stretch>
          </a:blipFill>
          <a:ln>
            <a:noFill/>
          </a:ln>
        </p:spPr>
      </p:pic>
      <p:sp>
        <p:nvSpPr>
          <p:cNvPr id="264" name="Google Shape;264;p5"/>
          <p:cNvSpPr/>
          <p:nvPr/>
        </p:nvSpPr>
        <p:spPr>
          <a:xfrm>
            <a:off x="914391" y="4716293"/>
            <a:ext cx="6735178" cy="461624"/>
          </a:xfrm>
          <a:prstGeom prst="rect">
            <a:avLst/>
          </a:prstGeom>
          <a:noFill/>
          <a:ln>
            <a:noFill/>
          </a:ln>
        </p:spPr>
        <p:txBody>
          <a:bodyPr spcFirstLastPara="1" wrap="square" lIns="91425" tIns="45700" rIns="91425" bIns="45700" anchor="t" anchorCtr="0">
            <a:spAutoFit/>
          </a:bodyPr>
          <a:lstStyle/>
          <a:p>
            <a:pPr rtl="1"/>
            <a:r>
              <a:rPr lang="en-US" sz="2400" dirty="0">
                <a:solidFill>
                  <a:srgbClr val="FFFF00"/>
                </a:solidFill>
                <a:latin typeface="Montserrat" pitchFamily="2" charset="77"/>
                <a:cs typeface="Poppins Medium"/>
                <a:sym typeface="Poppins Medium"/>
              </a:rPr>
              <a:t>Finding Treatment Proposition</a:t>
            </a:r>
            <a:endParaRPr sz="2400" dirty="0">
              <a:solidFill>
                <a:srgbClr val="FFFF00"/>
              </a:solidFill>
              <a:latin typeface="Montserrat" pitchFamily="2" charset="77"/>
              <a:cs typeface="Poppins Medium"/>
            </a:endParaRPr>
          </a:p>
        </p:txBody>
      </p:sp>
      <p:sp>
        <p:nvSpPr>
          <p:cNvPr id="17" name="Google Shape;264;p5">
            <a:extLst>
              <a:ext uri="{FF2B5EF4-FFF2-40B4-BE49-F238E27FC236}">
                <a16:creationId xmlns:a16="http://schemas.microsoft.com/office/drawing/2014/main" id="{D91D8411-4840-D9CC-73E3-E96A01CA64C2}"/>
              </a:ext>
            </a:extLst>
          </p:cNvPr>
          <p:cNvSpPr/>
          <p:nvPr/>
        </p:nvSpPr>
        <p:spPr>
          <a:xfrm>
            <a:off x="914391" y="5280170"/>
            <a:ext cx="7763168" cy="1477287"/>
          </a:xfrm>
          <a:prstGeom prst="rect">
            <a:avLst/>
          </a:prstGeom>
          <a:noFill/>
          <a:ln>
            <a:noFill/>
          </a:ln>
        </p:spPr>
        <p:txBody>
          <a:bodyPr spcFirstLastPara="1" wrap="square" lIns="91425" tIns="45700" rIns="91425" bIns="45700" anchor="t" anchorCtr="0">
            <a:spAutoFit/>
          </a:bodyPr>
          <a:lstStyle/>
          <a:p>
            <a:pPr lvl="1" rtl="1">
              <a:lnSpc>
                <a:spcPct val="150000"/>
              </a:lnSpc>
            </a:pPr>
            <a:r>
              <a:rPr lang="en-US" sz="2000" dirty="0">
                <a:solidFill>
                  <a:schemeClr val="lt1"/>
                </a:solidFill>
                <a:latin typeface="Montserrat" pitchFamily="2" charset="77"/>
                <a:sym typeface="Poppins Medium"/>
              </a:rPr>
              <a:t>Over the Globe, more than 377 National programs are working with Academic institutions and governments to find treatment for Alzheimer’s disease</a:t>
            </a:r>
            <a:endParaRPr sz="2000" dirty="0">
              <a:solidFill>
                <a:schemeClr val="lt1"/>
              </a:solidFill>
              <a:latin typeface="Montserrat" pitchFamily="2"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8"/>
        <p:cNvGrpSpPr/>
        <p:nvPr/>
      </p:nvGrpSpPr>
      <p:grpSpPr>
        <a:xfrm>
          <a:off x="0" y="0"/>
          <a:ext cx="0" cy="0"/>
          <a:chOff x="0" y="0"/>
          <a:chExt cx="0" cy="0"/>
        </a:xfrm>
      </p:grpSpPr>
      <p:sp>
        <p:nvSpPr>
          <p:cNvPr id="270" name="Google Shape;270;p6"/>
          <p:cNvSpPr/>
          <p:nvPr/>
        </p:nvSpPr>
        <p:spPr>
          <a:xfrm>
            <a:off x="15252160" y="8268890"/>
            <a:ext cx="2593181" cy="3929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endParaRPr sz="2250">
              <a:solidFill>
                <a:schemeClr val="lt1"/>
              </a:solidFill>
              <a:latin typeface="Montserrat" pitchFamily="2" charset="77"/>
              <a:ea typeface="Verdana"/>
              <a:cs typeface="Verdana"/>
              <a:sym typeface="Verdana"/>
            </a:endParaRPr>
          </a:p>
        </p:txBody>
      </p:sp>
      <p:pic>
        <p:nvPicPr>
          <p:cNvPr id="273" name="Google Shape;273;p6" descr="A collage of people&#10;&#10;Description automatically generated with low confidence"/>
          <p:cNvPicPr preferRelativeResize="0"/>
          <p:nvPr/>
        </p:nvPicPr>
        <p:blipFill rotWithShape="1">
          <a:blip r:embed="rId3">
            <a:alphaModFix/>
          </a:blip>
          <a:srcRect/>
          <a:stretch/>
        </p:blipFill>
        <p:spPr>
          <a:xfrm>
            <a:off x="3258319" y="6371904"/>
            <a:ext cx="11993841" cy="2835717"/>
          </a:xfrm>
          <a:prstGeom prst="rect">
            <a:avLst/>
          </a:prstGeom>
          <a:noFill/>
          <a:ln>
            <a:noFill/>
          </a:ln>
        </p:spPr>
      </p:pic>
      <p:sp>
        <p:nvSpPr>
          <p:cNvPr id="274" name="Google Shape;274;p6"/>
          <p:cNvSpPr/>
          <p:nvPr/>
        </p:nvSpPr>
        <p:spPr>
          <a:xfrm>
            <a:off x="1677916" y="2658987"/>
            <a:ext cx="6228101" cy="1107935"/>
          </a:xfrm>
          <a:prstGeom prst="rect">
            <a:avLst/>
          </a:prstGeom>
          <a:noFill/>
          <a:ln>
            <a:noFill/>
          </a:ln>
        </p:spPr>
        <p:txBody>
          <a:bodyPr spcFirstLastPara="1" wrap="square" lIns="137125" tIns="68550" rIns="137125" bIns="68550" anchor="t" anchorCtr="0">
            <a:spAutoFit/>
          </a:bodyPr>
          <a:lstStyle/>
          <a:p>
            <a:pPr marL="0" marR="0" lvl="1" indent="0" algn="l" rtl="0">
              <a:lnSpc>
                <a:spcPct val="150000"/>
              </a:lnSpc>
              <a:spcBef>
                <a:spcPts val="0"/>
              </a:spcBef>
              <a:spcAft>
                <a:spcPts val="0"/>
              </a:spcAft>
              <a:buNone/>
            </a:pPr>
            <a:r>
              <a:rPr lang="en-US" sz="4200" b="0" i="0" u="none" strike="noStrike" cap="none" dirty="0">
                <a:solidFill>
                  <a:schemeClr val="lt1"/>
                </a:solidFill>
                <a:latin typeface="Montserrat" pitchFamily="2" charset="77"/>
                <a:ea typeface="Montserrat SemiBold"/>
                <a:cs typeface="Montserrat SemiBold"/>
                <a:sym typeface="Montserrat SemiBold"/>
              </a:rPr>
              <a:t>NeuroAudit Product</a:t>
            </a:r>
            <a:endParaRPr sz="4200" b="0" i="0" u="none" strike="noStrike" cap="none" dirty="0">
              <a:solidFill>
                <a:schemeClr val="lt1"/>
              </a:solidFill>
              <a:latin typeface="Montserrat" pitchFamily="2" charset="77"/>
              <a:ea typeface="Montserrat SemiBold"/>
              <a:cs typeface="Montserrat SemiBold"/>
              <a:sym typeface="Montserrat SemiBold"/>
            </a:endParaRPr>
          </a:p>
        </p:txBody>
      </p:sp>
      <p:grpSp>
        <p:nvGrpSpPr>
          <p:cNvPr id="275" name="Google Shape;275;p6"/>
          <p:cNvGrpSpPr/>
          <p:nvPr/>
        </p:nvGrpSpPr>
        <p:grpSpPr>
          <a:xfrm>
            <a:off x="1370093" y="9341550"/>
            <a:ext cx="15178666" cy="793541"/>
            <a:chOff x="891103" y="9306957"/>
            <a:chExt cx="16116355" cy="793541"/>
          </a:xfrm>
        </p:grpSpPr>
        <p:cxnSp>
          <p:nvCxnSpPr>
            <p:cNvPr id="276" name="Google Shape;276;p6"/>
            <p:cNvCxnSpPr/>
            <p:nvPr/>
          </p:nvCxnSpPr>
          <p:spPr>
            <a:xfrm rot="7003">
              <a:off x="891112" y="9323372"/>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277" name="Google Shape;277;p6"/>
            <p:cNvSpPr txBox="1"/>
            <p:nvPr/>
          </p:nvSpPr>
          <p:spPr>
            <a:xfrm>
              <a:off x="7620000" y="936497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dirty="0">
                <a:solidFill>
                  <a:schemeClr val="lt1"/>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dirty="0">
                  <a:solidFill>
                    <a:schemeClr val="lt1"/>
                  </a:solidFill>
                  <a:latin typeface="Montserrat" pitchFamily="2" charset="77"/>
                  <a:ea typeface="Calibri"/>
                  <a:cs typeface="Calibri"/>
                  <a:sym typeface="Calibri"/>
                </a:rPr>
                <a:t>© </a:t>
              </a:r>
              <a:r>
                <a:rPr lang="en-US" sz="1600" dirty="0" err="1">
                  <a:solidFill>
                    <a:schemeClr val="lt1"/>
                  </a:solidFill>
                  <a:latin typeface="Montserrat" pitchFamily="2" charset="77"/>
                  <a:ea typeface="Calibri"/>
                  <a:cs typeface="Calibri"/>
                  <a:sym typeface="Calibri"/>
                </a:rPr>
                <a:t>NeuroAudit</a:t>
              </a:r>
              <a:r>
                <a:rPr lang="en-US" sz="1600" b="0" i="0" u="none" strike="noStrike" cap="none" dirty="0">
                  <a:solidFill>
                    <a:schemeClr val="lt1"/>
                  </a:solidFill>
                  <a:latin typeface="Montserrat" pitchFamily="2" charset="77"/>
                  <a:ea typeface="Calibri"/>
                  <a:cs typeface="Calibri"/>
                  <a:sym typeface="Calibri"/>
                </a:rPr>
                <a:t> 202</a:t>
              </a:r>
              <a:r>
                <a:rPr lang="he-IL" sz="1600" b="0" i="0" u="none" strike="noStrike" cap="none" dirty="0">
                  <a:solidFill>
                    <a:schemeClr val="lt1"/>
                  </a:solidFill>
                  <a:latin typeface="Montserrat" pitchFamily="2" charset="77"/>
                  <a:ea typeface="Calibri"/>
                  <a:cs typeface="Calibri"/>
                  <a:sym typeface="Calibri"/>
                </a:rPr>
                <a:t>2</a:t>
              </a:r>
              <a:r>
                <a:rPr lang="en-US" sz="1600" b="0" i="0" u="none" strike="noStrike" cap="none" dirty="0">
                  <a:solidFill>
                    <a:schemeClr val="lt1"/>
                  </a:solidFill>
                  <a:latin typeface="Montserrat" pitchFamily="2" charset="77"/>
                  <a:ea typeface="Calibri"/>
                  <a:cs typeface="Calibri"/>
                  <a:sym typeface="Calibri"/>
                </a:rPr>
                <a:t> </a:t>
              </a:r>
              <a:endParaRPr sz="1600" b="0" i="1" u="none" strike="noStrike" cap="none" dirty="0">
                <a:solidFill>
                  <a:schemeClr val="lt1"/>
                </a:solidFill>
                <a:latin typeface="Montserrat" pitchFamily="2" charset="77"/>
                <a:ea typeface="Calibri"/>
                <a:cs typeface="Calibri"/>
                <a:sym typeface="Calibri"/>
              </a:endParaRPr>
            </a:p>
          </p:txBody>
        </p:sp>
      </p:grpSp>
      <p:sp>
        <p:nvSpPr>
          <p:cNvPr id="279" name="Google Shape;279;p6"/>
          <p:cNvSpPr/>
          <p:nvPr/>
        </p:nvSpPr>
        <p:spPr>
          <a:xfrm>
            <a:off x="1677916" y="2529365"/>
            <a:ext cx="5812810" cy="461624"/>
          </a:xfrm>
          <a:prstGeom prst="rect">
            <a:avLst/>
          </a:prstGeom>
          <a:noFill/>
          <a:ln>
            <a:noFill/>
          </a:ln>
        </p:spPr>
        <p:txBody>
          <a:bodyPr spcFirstLastPara="1" wrap="square" lIns="91425" tIns="45700" rIns="91425" bIns="45700" anchor="t" anchorCtr="0">
            <a:spAutoFit/>
          </a:bodyPr>
          <a:lstStyle/>
          <a:p>
            <a:pPr rtl="1"/>
            <a:r>
              <a:rPr lang="en-US" sz="2400" dirty="0">
                <a:solidFill>
                  <a:srgbClr val="FFFF00"/>
                </a:solidFill>
                <a:latin typeface="Montserrat" pitchFamily="2" charset="77"/>
                <a:cs typeface="Poppins Medium"/>
                <a:sym typeface="Poppins Medium"/>
              </a:rPr>
              <a:t>Product Value Proposition</a:t>
            </a:r>
            <a:endParaRPr sz="2400" dirty="0">
              <a:solidFill>
                <a:srgbClr val="FFFF00"/>
              </a:solidFill>
              <a:latin typeface="Montserrat" pitchFamily="2" charset="77"/>
              <a:cs typeface="Poppins Medium"/>
            </a:endParaRPr>
          </a:p>
        </p:txBody>
      </p:sp>
      <p:grpSp>
        <p:nvGrpSpPr>
          <p:cNvPr id="5" name="Group 4">
            <a:extLst>
              <a:ext uri="{FF2B5EF4-FFF2-40B4-BE49-F238E27FC236}">
                <a16:creationId xmlns:a16="http://schemas.microsoft.com/office/drawing/2014/main" id="{E4283094-E4A3-F292-2153-D54646BE96E9}"/>
              </a:ext>
            </a:extLst>
          </p:cNvPr>
          <p:cNvGrpSpPr/>
          <p:nvPr/>
        </p:nvGrpSpPr>
        <p:grpSpPr>
          <a:xfrm>
            <a:off x="11021355" y="2795763"/>
            <a:ext cx="7685582" cy="1930830"/>
            <a:chOff x="11069656" y="2468344"/>
            <a:chExt cx="7685582" cy="1930830"/>
          </a:xfrm>
        </p:grpSpPr>
        <p:sp>
          <p:nvSpPr>
            <p:cNvPr id="272" name="Google Shape;272;p6"/>
            <p:cNvSpPr txBox="1"/>
            <p:nvPr/>
          </p:nvSpPr>
          <p:spPr>
            <a:xfrm>
              <a:off x="11069656" y="3197229"/>
              <a:ext cx="7266645" cy="1201945"/>
            </a:xfrm>
            <a:prstGeom prst="rect">
              <a:avLst/>
            </a:prstGeom>
            <a:noFill/>
            <a:ln>
              <a:noFill/>
            </a:ln>
          </p:spPr>
          <p:txBody>
            <a:bodyPr spcFirstLastPara="1" wrap="square" lIns="54850" tIns="54850" rIns="54850" bIns="54850" anchor="t" anchorCtr="0">
              <a:noAutofit/>
            </a:bodyPr>
            <a:lstStyle/>
            <a:p>
              <a:pPr marR="0" lvl="0" indent="9525" algn="l" rtl="0">
                <a:lnSpc>
                  <a:spcPct val="150000"/>
                </a:lnSpc>
                <a:spcBef>
                  <a:spcPts val="0"/>
                </a:spcBef>
                <a:spcAft>
                  <a:spcPts val="0"/>
                </a:spcAft>
                <a:buNone/>
              </a:pPr>
              <a:r>
                <a:rPr lang="en-US" sz="2400" i="1" dirty="0">
                  <a:solidFill>
                    <a:schemeClr val="lt1"/>
                  </a:solidFill>
                  <a:latin typeface="Montserrat" pitchFamily="2" charset="77"/>
                  <a:ea typeface="Calibri"/>
                  <a:cs typeface="Calibri"/>
                  <a:sym typeface="Calibri"/>
                </a:rPr>
                <a:t>IMAGINE</a:t>
              </a:r>
              <a:endParaRPr sz="2400" dirty="0">
                <a:solidFill>
                  <a:schemeClr val="lt1"/>
                </a:solidFill>
                <a:latin typeface="Montserrat" pitchFamily="2" charset="77"/>
                <a:ea typeface="Calibri"/>
                <a:cs typeface="Calibri"/>
                <a:sym typeface="Calibri"/>
              </a:endParaRPr>
            </a:p>
            <a:p>
              <a:pPr marL="804863" marR="0" lvl="0" algn="l" rtl="0">
                <a:lnSpc>
                  <a:spcPct val="150000"/>
                </a:lnSpc>
                <a:spcBef>
                  <a:spcPts val="0"/>
                </a:spcBef>
                <a:spcAft>
                  <a:spcPts val="0"/>
                </a:spcAft>
                <a:buNone/>
              </a:pPr>
              <a:r>
                <a:rPr lang="en-US" sz="1800" i="1" dirty="0">
                  <a:solidFill>
                    <a:schemeClr val="lt1"/>
                  </a:solidFill>
                  <a:latin typeface="Montserrat" pitchFamily="2" charset="77"/>
                  <a:ea typeface="Calibri"/>
                  <a:cs typeface="Calibri"/>
                  <a:sym typeface="Calibri"/>
                </a:rPr>
                <a:t>“Imagine the Alzheimer's population using a daily patch to get stimulus-enhancing cognitive processes using innovative clinical technology</a:t>
              </a:r>
              <a:r>
                <a:rPr lang="en-US" sz="1800" b="1" i="1" dirty="0">
                  <a:solidFill>
                    <a:schemeClr val="lt1"/>
                  </a:solidFill>
                  <a:latin typeface="Montserrat" pitchFamily="2" charset="77"/>
                  <a:ea typeface="Calibri"/>
                  <a:cs typeface="Calibri"/>
                  <a:sym typeface="Calibri"/>
                </a:rPr>
                <a:t>”  </a:t>
              </a:r>
              <a:endParaRPr sz="1800" b="1" i="1" dirty="0">
                <a:solidFill>
                  <a:schemeClr val="lt1"/>
                </a:solidFill>
                <a:latin typeface="Montserrat" pitchFamily="2" charset="77"/>
                <a:ea typeface="Calibri"/>
                <a:cs typeface="Calibri"/>
                <a:sym typeface="Calibri"/>
              </a:endParaRPr>
            </a:p>
          </p:txBody>
        </p:sp>
        <p:pic>
          <p:nvPicPr>
            <p:cNvPr id="280" name="Google Shape;280;p6" descr="A white circular object with a black background&#10;&#10;Description automatically generated with low confidence"/>
            <p:cNvPicPr preferRelativeResize="0"/>
            <p:nvPr/>
          </p:nvPicPr>
          <p:blipFill rotWithShape="1">
            <a:blip r:embed="rId4">
              <a:alphaModFix/>
            </a:blip>
            <a:srcRect/>
            <a:stretch/>
          </p:blipFill>
          <p:spPr>
            <a:xfrm>
              <a:off x="13811601" y="2468344"/>
              <a:ext cx="4943637" cy="1389057"/>
            </a:xfrm>
            <a:prstGeom prst="rect">
              <a:avLst/>
            </a:prstGeom>
            <a:noFill/>
            <a:ln>
              <a:noFill/>
            </a:ln>
            <a:effectLst>
              <a:outerShdw blurRad="352879" dist="55792" dir="360000" sx="100393" sy="100393" algn="tl" rotWithShape="0">
                <a:srgbClr val="FFFF00">
                  <a:alpha val="37647"/>
                </a:srgbClr>
              </a:outerShdw>
            </a:effectLst>
          </p:spPr>
        </p:pic>
      </p:grpSp>
      <p:pic>
        <p:nvPicPr>
          <p:cNvPr id="269" name="Google Shape;269;p6"/>
          <p:cNvPicPr preferRelativeResize="0"/>
          <p:nvPr/>
        </p:nvPicPr>
        <p:blipFill rotWithShape="1">
          <a:blip r:embed="rId5">
            <a:alphaModFix/>
          </a:blip>
          <a:srcRect t="5664" b="5664"/>
          <a:stretch/>
        </p:blipFill>
        <p:spPr>
          <a:xfrm>
            <a:off x="0" y="0"/>
            <a:ext cx="18288000" cy="6908150"/>
          </a:xfrm>
          <a:prstGeom prst="rect">
            <a:avLst/>
          </a:prstGeom>
          <a:noFill/>
          <a:ln>
            <a:noFill/>
          </a:ln>
        </p:spPr>
      </p:pic>
      <p:grpSp>
        <p:nvGrpSpPr>
          <p:cNvPr id="4" name="Group 3">
            <a:extLst>
              <a:ext uri="{FF2B5EF4-FFF2-40B4-BE49-F238E27FC236}">
                <a16:creationId xmlns:a16="http://schemas.microsoft.com/office/drawing/2014/main" id="{AAB4202D-87F4-46E1-5CC9-9908F443BBDE}"/>
              </a:ext>
            </a:extLst>
          </p:cNvPr>
          <p:cNvGrpSpPr/>
          <p:nvPr/>
        </p:nvGrpSpPr>
        <p:grpSpPr>
          <a:xfrm>
            <a:off x="2167288" y="3848030"/>
            <a:ext cx="8908531" cy="2200492"/>
            <a:chOff x="1473454" y="3585131"/>
            <a:chExt cx="8908531" cy="2200492"/>
          </a:xfrm>
        </p:grpSpPr>
        <p:sp>
          <p:nvSpPr>
            <p:cNvPr id="271" name="Google Shape;271;p6"/>
            <p:cNvSpPr txBox="1"/>
            <p:nvPr/>
          </p:nvSpPr>
          <p:spPr>
            <a:xfrm>
              <a:off x="1583128" y="3585131"/>
              <a:ext cx="8798857" cy="2200492"/>
            </a:xfrm>
            <a:prstGeom prst="rect">
              <a:avLst/>
            </a:prstGeom>
            <a:noFill/>
            <a:ln>
              <a:noFill/>
            </a:ln>
          </p:spPr>
          <p:txBody>
            <a:bodyPr spcFirstLastPara="1" wrap="square" lIns="54850" tIns="54850" rIns="54850" bIns="54850" anchor="t" anchorCtr="0">
              <a:noAutofit/>
            </a:bodyPr>
            <a:lstStyle/>
            <a:p>
              <a:pPr marL="285750" lvl="1">
                <a:lnSpc>
                  <a:spcPct val="200000"/>
                </a:lnSpc>
                <a:buClr>
                  <a:schemeClr val="lt1"/>
                </a:buClr>
                <a:buSzPts val="1100"/>
              </a:pPr>
              <a:r>
                <a:rPr lang="en-US" sz="1800" dirty="0">
                  <a:solidFill>
                    <a:schemeClr val="lt1"/>
                  </a:solidFill>
                  <a:latin typeface="Montserrat" pitchFamily="2" charset="77"/>
                  <a:sym typeface="Montserrat"/>
                </a:rPr>
                <a:t>Clinical technology, innovative brain stimulation via Blood conduction </a:t>
              </a:r>
              <a:endParaRPr sz="1800" dirty="0">
                <a:solidFill>
                  <a:schemeClr val="lt1"/>
                </a:solidFill>
                <a:latin typeface="Montserrat" pitchFamily="2" charset="77"/>
                <a:sym typeface="Montserrat"/>
              </a:endParaRPr>
            </a:p>
            <a:p>
              <a:pPr marL="285750" lvl="1">
                <a:lnSpc>
                  <a:spcPct val="200000"/>
                </a:lnSpc>
                <a:buClr>
                  <a:schemeClr val="lt1"/>
                </a:buClr>
                <a:buSzPts val="1100"/>
              </a:pPr>
              <a:r>
                <a:rPr lang="en-US" sz="1800" dirty="0">
                  <a:solidFill>
                    <a:schemeClr val="lt1"/>
                  </a:solidFill>
                  <a:latin typeface="Montserrat" pitchFamily="2" charset="77"/>
                  <a:sym typeface="Montserrat"/>
                </a:rPr>
                <a:t>The smallest Ultrasound device available</a:t>
              </a:r>
              <a:endParaRPr sz="1800" dirty="0">
                <a:solidFill>
                  <a:schemeClr val="lt1"/>
                </a:solidFill>
                <a:latin typeface="Montserrat" pitchFamily="2" charset="77"/>
              </a:endParaRPr>
            </a:p>
            <a:p>
              <a:pPr marL="285750" lvl="1">
                <a:lnSpc>
                  <a:spcPct val="200000"/>
                </a:lnSpc>
                <a:buClr>
                  <a:schemeClr val="lt1"/>
                </a:buClr>
                <a:buSzPts val="1100"/>
              </a:pPr>
              <a:r>
                <a:rPr lang="en-US" sz="1800" dirty="0">
                  <a:solidFill>
                    <a:schemeClr val="lt1"/>
                  </a:solidFill>
                  <a:latin typeface="Montserrat" pitchFamily="2" charset="77"/>
                  <a:sym typeface="Montserrat"/>
                </a:rPr>
                <a:t>Based on LFUS (Low-Frequency Ultrasound Stimulus)</a:t>
              </a:r>
              <a:endParaRPr sz="1800" dirty="0">
                <a:solidFill>
                  <a:schemeClr val="lt1"/>
                </a:solidFill>
                <a:latin typeface="Montserrat" pitchFamily="2" charset="77"/>
                <a:sym typeface="Montserrat"/>
              </a:endParaRPr>
            </a:p>
            <a:p>
              <a:pPr marL="285750" lvl="1">
                <a:lnSpc>
                  <a:spcPct val="200000"/>
                </a:lnSpc>
                <a:buClr>
                  <a:schemeClr val="lt1"/>
                </a:buClr>
                <a:buSzPts val="1100"/>
              </a:pPr>
              <a:r>
                <a:rPr lang="en-US" sz="1800" dirty="0">
                  <a:solidFill>
                    <a:schemeClr val="lt1"/>
                  </a:solidFill>
                  <a:latin typeface="Montserrat" pitchFamily="2" charset="77"/>
                  <a:sym typeface="Montserrat"/>
                </a:rPr>
                <a:t>Creating instant cognitive boost</a:t>
              </a:r>
              <a:endParaRPr sz="1800" dirty="0">
                <a:solidFill>
                  <a:schemeClr val="lt1"/>
                </a:solidFill>
                <a:latin typeface="Montserrat" pitchFamily="2" charset="77"/>
                <a:sym typeface="Montserrat"/>
              </a:endParaRPr>
            </a:p>
            <a:p>
              <a:pPr marL="428625" marR="0" lvl="0" indent="-339725" algn="l" rtl="0">
                <a:lnSpc>
                  <a:spcPct val="150000"/>
                </a:lnSpc>
                <a:spcBef>
                  <a:spcPts val="0"/>
                </a:spcBef>
                <a:spcAft>
                  <a:spcPts val="0"/>
                </a:spcAft>
                <a:buClr>
                  <a:schemeClr val="lt1"/>
                </a:buClr>
                <a:buSzPts val="1400"/>
                <a:buFont typeface="Noto Sans Symbols"/>
                <a:buNone/>
              </a:pPr>
              <a:endParaRPr sz="1800" dirty="0">
                <a:solidFill>
                  <a:schemeClr val="lt1"/>
                </a:solidFill>
                <a:latin typeface="Montserrat" pitchFamily="2" charset="77"/>
                <a:ea typeface="Montserrat"/>
                <a:cs typeface="Montserrat"/>
                <a:sym typeface="Montserrat"/>
              </a:endParaRPr>
            </a:p>
          </p:txBody>
        </p:sp>
        <p:grpSp>
          <p:nvGrpSpPr>
            <p:cNvPr id="3" name="Group 2">
              <a:extLst>
                <a:ext uri="{FF2B5EF4-FFF2-40B4-BE49-F238E27FC236}">
                  <a16:creationId xmlns:a16="http://schemas.microsoft.com/office/drawing/2014/main" id="{28549FEA-168B-92B7-91E9-5AFB501FB1B2}"/>
                </a:ext>
              </a:extLst>
            </p:cNvPr>
            <p:cNvGrpSpPr/>
            <p:nvPr/>
          </p:nvGrpSpPr>
          <p:grpSpPr>
            <a:xfrm>
              <a:off x="1473454" y="3766922"/>
              <a:ext cx="314136" cy="1930914"/>
              <a:chOff x="15838513" y="-1"/>
              <a:chExt cx="314136" cy="1930914"/>
            </a:xfrm>
          </p:grpSpPr>
          <p:pic>
            <p:nvPicPr>
              <p:cNvPr id="2" name="Picture 1">
                <a:extLst>
                  <a:ext uri="{FF2B5EF4-FFF2-40B4-BE49-F238E27FC236}">
                    <a16:creationId xmlns:a16="http://schemas.microsoft.com/office/drawing/2014/main" id="{12F07C01-3187-F51D-FC2F-20DE156DD67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6000"/>
                        </a14:imgEffect>
                      </a14:imgLayer>
                    </a14:imgProps>
                  </a:ext>
                  <a:ext uri="{28A0092B-C50C-407E-A947-70E740481C1C}">
                    <a14:useLocalDpi xmlns:a14="http://schemas.microsoft.com/office/drawing/2010/main" val="0"/>
                  </a:ext>
                </a:extLst>
              </a:blip>
              <a:stretch>
                <a:fillRect/>
              </a:stretch>
            </p:blipFill>
            <p:spPr>
              <a:xfrm flipH="1">
                <a:off x="15838513" y="-1"/>
                <a:ext cx="276944" cy="260722"/>
              </a:xfrm>
              <a:prstGeom prst="rect">
                <a:avLst/>
              </a:prstGeom>
              <a:effectLst>
                <a:outerShdw blurRad="107115" dist="50800" dir="7741342" sx="130000" sy="130000" algn="ctr" rotWithShape="0">
                  <a:schemeClr val="bg1">
                    <a:alpha val="88572"/>
                  </a:schemeClr>
                </a:outerShdw>
              </a:effectLst>
            </p:spPr>
          </p:pic>
          <p:pic>
            <p:nvPicPr>
              <p:cNvPr id="11" name="Picture 10">
                <a:extLst>
                  <a:ext uri="{FF2B5EF4-FFF2-40B4-BE49-F238E27FC236}">
                    <a16:creationId xmlns:a16="http://schemas.microsoft.com/office/drawing/2014/main" id="{170BC399-9EB2-D216-251A-07670E83763B}"/>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6000"/>
                        </a14:imgEffect>
                      </a14:imgLayer>
                    </a14:imgProps>
                  </a:ext>
                  <a:ext uri="{28A0092B-C50C-407E-A947-70E740481C1C}">
                    <a14:useLocalDpi xmlns:a14="http://schemas.microsoft.com/office/drawing/2010/main" val="0"/>
                  </a:ext>
                </a:extLst>
              </a:blip>
              <a:stretch>
                <a:fillRect/>
              </a:stretch>
            </p:blipFill>
            <p:spPr>
              <a:xfrm flipH="1">
                <a:off x="15852569" y="522828"/>
                <a:ext cx="276944" cy="260722"/>
              </a:xfrm>
              <a:prstGeom prst="rect">
                <a:avLst/>
              </a:prstGeom>
              <a:effectLst>
                <a:outerShdw blurRad="107115" dist="50800" dir="7741342" sx="130000" sy="130000" algn="ctr" rotWithShape="0">
                  <a:schemeClr val="bg1">
                    <a:alpha val="88572"/>
                  </a:schemeClr>
                </a:outerShdw>
              </a:effectLst>
            </p:spPr>
          </p:pic>
          <p:pic>
            <p:nvPicPr>
              <p:cNvPr id="12" name="Picture 11">
                <a:extLst>
                  <a:ext uri="{FF2B5EF4-FFF2-40B4-BE49-F238E27FC236}">
                    <a16:creationId xmlns:a16="http://schemas.microsoft.com/office/drawing/2014/main" id="{81D41032-BBBE-2950-2DB9-CB9BAA6F22F5}"/>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6000"/>
                        </a14:imgEffect>
                      </a14:imgLayer>
                    </a14:imgProps>
                  </a:ext>
                  <a:ext uri="{28A0092B-C50C-407E-A947-70E740481C1C}">
                    <a14:useLocalDpi xmlns:a14="http://schemas.microsoft.com/office/drawing/2010/main" val="0"/>
                  </a:ext>
                </a:extLst>
              </a:blip>
              <a:stretch>
                <a:fillRect/>
              </a:stretch>
            </p:blipFill>
            <p:spPr>
              <a:xfrm flipH="1">
                <a:off x="15875705" y="1670191"/>
                <a:ext cx="276944" cy="260722"/>
              </a:xfrm>
              <a:prstGeom prst="rect">
                <a:avLst/>
              </a:prstGeom>
              <a:effectLst>
                <a:outerShdw blurRad="107115" dist="50800" dir="7741342" sx="130000" sy="130000" algn="ctr" rotWithShape="0">
                  <a:schemeClr val="bg1">
                    <a:alpha val="88572"/>
                  </a:schemeClr>
                </a:outerShdw>
              </a:effectLst>
            </p:spPr>
          </p:pic>
          <p:pic>
            <p:nvPicPr>
              <p:cNvPr id="13" name="Picture 12">
                <a:extLst>
                  <a:ext uri="{FF2B5EF4-FFF2-40B4-BE49-F238E27FC236}">
                    <a16:creationId xmlns:a16="http://schemas.microsoft.com/office/drawing/2014/main" id="{8BEC23EC-FDCC-D091-50B7-25028E0A8DF1}"/>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6000"/>
                        </a14:imgEffect>
                      </a14:imgLayer>
                    </a14:imgProps>
                  </a:ext>
                  <a:ext uri="{28A0092B-C50C-407E-A947-70E740481C1C}">
                    <a14:useLocalDpi xmlns:a14="http://schemas.microsoft.com/office/drawing/2010/main" val="0"/>
                  </a:ext>
                </a:extLst>
              </a:blip>
              <a:stretch>
                <a:fillRect/>
              </a:stretch>
            </p:blipFill>
            <p:spPr>
              <a:xfrm flipH="1">
                <a:off x="15852569" y="1098586"/>
                <a:ext cx="276944" cy="260722"/>
              </a:xfrm>
              <a:prstGeom prst="rect">
                <a:avLst/>
              </a:prstGeom>
              <a:effectLst>
                <a:outerShdw blurRad="107115" dist="50800" dir="7741342" sx="130000" sy="130000" algn="ctr" rotWithShape="0">
                  <a:schemeClr val="bg1">
                    <a:alpha val="88572"/>
                  </a:schemeClr>
                </a:outerShdw>
              </a:effectLst>
            </p:spPr>
          </p:pic>
        </p:grpSp>
      </p:grpSp>
      <p:pic>
        <p:nvPicPr>
          <p:cNvPr id="15" name="Picture 14">
            <a:extLst>
              <a:ext uri="{FF2B5EF4-FFF2-40B4-BE49-F238E27FC236}">
                <a16:creationId xmlns:a16="http://schemas.microsoft.com/office/drawing/2014/main" id="{2F283AD9-3CFD-107C-A1F4-F8B10AF961A2}"/>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6000"/>
                    </a14:imgEffect>
                  </a14:imgLayer>
                </a14:imgProps>
              </a:ext>
              <a:ext uri="{28A0092B-C50C-407E-A947-70E740481C1C}">
                <a14:useLocalDpi xmlns:a14="http://schemas.microsoft.com/office/drawing/2010/main" val="0"/>
              </a:ext>
            </a:extLst>
          </a:blip>
          <a:stretch>
            <a:fillRect/>
          </a:stretch>
        </p:blipFill>
        <p:spPr>
          <a:xfrm flipH="1">
            <a:off x="11148301" y="4445067"/>
            <a:ext cx="598084" cy="563051"/>
          </a:xfrm>
          <a:prstGeom prst="rect">
            <a:avLst/>
          </a:prstGeom>
          <a:effectLst>
            <a:outerShdw blurRad="107115" dist="50800" dir="7741342" sx="130000" sy="130000" algn="ctr" rotWithShape="0">
              <a:schemeClr val="bg1">
                <a:alpha val="88572"/>
              </a:schemeClr>
            </a:outerShdw>
          </a:effectLst>
        </p:spPr>
      </p:pic>
      <p:pic>
        <p:nvPicPr>
          <p:cNvPr id="278" name="Google Shape;278;p6"/>
          <p:cNvPicPr preferRelativeResize="0"/>
          <p:nvPr/>
        </p:nvPicPr>
        <p:blipFill rotWithShape="1">
          <a:blip r:embed="rId8">
            <a:alphaModFix/>
          </a:blip>
          <a:srcRect/>
          <a:stretch/>
        </p:blipFill>
        <p:spPr>
          <a:xfrm>
            <a:off x="0" y="151909"/>
            <a:ext cx="2904041" cy="2225548"/>
          </a:xfrm>
          <a:prstGeom prst="rect">
            <a:avLst/>
          </a:prstGeom>
          <a:blipFill rotWithShape="1">
            <a:blip r:embed="rId9">
              <a:alphaModFix/>
            </a:blip>
            <a:stretch>
              <a:fillRect/>
            </a:stretch>
          </a:blip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4"/>
        <p:cNvGrpSpPr/>
        <p:nvPr/>
      </p:nvGrpSpPr>
      <p:grpSpPr>
        <a:xfrm>
          <a:off x="0" y="0"/>
          <a:ext cx="0" cy="0"/>
          <a:chOff x="0" y="0"/>
          <a:chExt cx="0" cy="0"/>
        </a:xfrm>
      </p:grpSpPr>
      <p:pic>
        <p:nvPicPr>
          <p:cNvPr id="285" name="Google Shape;285;p7"/>
          <p:cNvPicPr preferRelativeResize="0"/>
          <p:nvPr/>
        </p:nvPicPr>
        <p:blipFill rotWithShape="1">
          <a:blip r:embed="rId3">
            <a:alphaModFix/>
          </a:blip>
          <a:srcRect t="5664" b="5664"/>
          <a:stretch/>
        </p:blipFill>
        <p:spPr>
          <a:xfrm>
            <a:off x="0" y="-30493"/>
            <a:ext cx="18288000" cy="6908150"/>
          </a:xfrm>
          <a:prstGeom prst="rect">
            <a:avLst/>
          </a:prstGeom>
          <a:noFill/>
          <a:ln>
            <a:noFill/>
          </a:ln>
        </p:spPr>
      </p:pic>
      <p:sp>
        <p:nvSpPr>
          <p:cNvPr id="286" name="Google Shape;286;p7"/>
          <p:cNvSpPr/>
          <p:nvPr/>
        </p:nvSpPr>
        <p:spPr>
          <a:xfrm>
            <a:off x="1238143" y="4327953"/>
            <a:ext cx="7798391" cy="815547"/>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4200" dirty="0">
                <a:solidFill>
                  <a:schemeClr val="lt1"/>
                </a:solidFill>
                <a:latin typeface="Montserrat" pitchFamily="2" charset="77"/>
                <a:ea typeface="Montserrat SemiBold"/>
                <a:cs typeface="Montserrat SemiBold"/>
                <a:sym typeface="Montserrat SemiBold"/>
              </a:rPr>
              <a:t>What Does it Mean</a:t>
            </a:r>
            <a:r>
              <a:rPr lang="en-US" sz="4400" dirty="0">
                <a:solidFill>
                  <a:schemeClr val="lt1"/>
                </a:solidFill>
                <a:latin typeface="Montserrat" pitchFamily="2" charset="77"/>
                <a:ea typeface="Montserrat SemiBold"/>
                <a:cs typeface="Montserrat SemiBold"/>
                <a:sym typeface="Montserrat SemiBold"/>
              </a:rPr>
              <a:t>?</a:t>
            </a:r>
            <a:r>
              <a:rPr lang="en-US" sz="4200" dirty="0">
                <a:solidFill>
                  <a:schemeClr val="lt1"/>
                </a:solidFill>
                <a:latin typeface="Montserrat" pitchFamily="2" charset="77"/>
                <a:ea typeface="Montserrat SemiBold"/>
                <a:cs typeface="Montserrat SemiBold"/>
                <a:sym typeface="Montserrat SemiBold"/>
              </a:rPr>
              <a:t> </a:t>
            </a:r>
            <a:endParaRPr sz="4200" dirty="0">
              <a:solidFill>
                <a:schemeClr val="lt1"/>
              </a:solidFill>
              <a:latin typeface="Montserrat" pitchFamily="2" charset="77"/>
              <a:ea typeface="Montserrat Light"/>
              <a:cs typeface="Montserrat Light"/>
              <a:sym typeface="Montserrat Light"/>
            </a:endParaRPr>
          </a:p>
        </p:txBody>
      </p:sp>
      <p:grpSp>
        <p:nvGrpSpPr>
          <p:cNvPr id="290" name="Google Shape;290;p7"/>
          <p:cNvGrpSpPr/>
          <p:nvPr/>
        </p:nvGrpSpPr>
        <p:grpSpPr>
          <a:xfrm>
            <a:off x="1085822" y="9341550"/>
            <a:ext cx="16116355" cy="793541"/>
            <a:chOff x="891103" y="9306957"/>
            <a:chExt cx="16116355" cy="793541"/>
          </a:xfrm>
        </p:grpSpPr>
        <p:cxnSp>
          <p:nvCxnSpPr>
            <p:cNvPr id="291" name="Google Shape;291;p7"/>
            <p:cNvCxnSpPr/>
            <p:nvPr/>
          </p:nvCxnSpPr>
          <p:spPr>
            <a:xfrm rot="7003">
              <a:off x="891112" y="9323372"/>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292" name="Google Shape;292;p7"/>
            <p:cNvSpPr txBox="1"/>
            <p:nvPr/>
          </p:nvSpPr>
          <p:spPr>
            <a:xfrm>
              <a:off x="7620000" y="936497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dirty="0">
                <a:solidFill>
                  <a:schemeClr val="lt1"/>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dirty="0">
                  <a:solidFill>
                    <a:schemeClr val="lt1"/>
                  </a:solidFill>
                  <a:latin typeface="Montserrat" pitchFamily="2" charset="77"/>
                  <a:ea typeface="Calibri"/>
                  <a:cs typeface="Calibri"/>
                  <a:sym typeface="Calibri"/>
                </a:rPr>
                <a:t>© </a:t>
              </a:r>
              <a:r>
                <a:rPr lang="en-US" sz="1600" dirty="0" err="1">
                  <a:solidFill>
                    <a:schemeClr val="lt1"/>
                  </a:solidFill>
                  <a:latin typeface="Montserrat" pitchFamily="2" charset="77"/>
                  <a:ea typeface="Calibri"/>
                  <a:cs typeface="Calibri"/>
                  <a:sym typeface="Calibri"/>
                </a:rPr>
                <a:t>NeuroAudit</a:t>
              </a:r>
              <a:r>
                <a:rPr lang="en-US" sz="1600" b="0" i="0" u="none" strike="noStrike" cap="none" dirty="0">
                  <a:solidFill>
                    <a:schemeClr val="lt1"/>
                  </a:solidFill>
                  <a:latin typeface="Montserrat" pitchFamily="2" charset="77"/>
                  <a:ea typeface="Calibri"/>
                  <a:cs typeface="Calibri"/>
                  <a:sym typeface="Calibri"/>
                </a:rPr>
                <a:t> 202</a:t>
              </a:r>
              <a:r>
                <a:rPr lang="he-IL" sz="1600" b="0" i="0" u="none" strike="noStrike" cap="none" dirty="0">
                  <a:solidFill>
                    <a:schemeClr val="lt1"/>
                  </a:solidFill>
                  <a:latin typeface="Montserrat" pitchFamily="2" charset="77"/>
                  <a:ea typeface="Calibri"/>
                  <a:cs typeface="Calibri"/>
                  <a:sym typeface="Calibri"/>
                </a:rPr>
                <a:t>2</a:t>
              </a:r>
              <a:r>
                <a:rPr lang="en-US" sz="1600" b="0" i="0" u="none" strike="noStrike" cap="none" dirty="0">
                  <a:solidFill>
                    <a:schemeClr val="lt1"/>
                  </a:solidFill>
                  <a:latin typeface="Montserrat" pitchFamily="2" charset="77"/>
                  <a:ea typeface="Calibri"/>
                  <a:cs typeface="Calibri"/>
                  <a:sym typeface="Calibri"/>
                </a:rPr>
                <a:t> </a:t>
              </a:r>
              <a:endParaRPr sz="1600" b="0" i="1" u="none" strike="noStrike" cap="none" dirty="0">
                <a:solidFill>
                  <a:schemeClr val="lt1"/>
                </a:solidFill>
                <a:latin typeface="Montserrat" pitchFamily="2" charset="77"/>
                <a:ea typeface="Calibri"/>
                <a:cs typeface="Calibri"/>
                <a:sym typeface="Calibri"/>
              </a:endParaRPr>
            </a:p>
          </p:txBody>
        </p:sp>
      </p:grpSp>
      <p:pic>
        <p:nvPicPr>
          <p:cNvPr id="293" name="Google Shape;293;p7"/>
          <p:cNvPicPr preferRelativeResize="0"/>
          <p:nvPr/>
        </p:nvPicPr>
        <p:blipFill rotWithShape="1">
          <a:blip r:embed="rId4">
            <a:alphaModFix/>
          </a:blip>
          <a:srcRect/>
          <a:stretch/>
        </p:blipFill>
        <p:spPr>
          <a:xfrm>
            <a:off x="0" y="151909"/>
            <a:ext cx="2904041" cy="2225548"/>
          </a:xfrm>
          <a:prstGeom prst="rect">
            <a:avLst/>
          </a:prstGeom>
          <a:blipFill rotWithShape="1">
            <a:blip r:embed="rId5">
              <a:alphaModFix/>
            </a:blip>
            <a:stretch>
              <a:fillRect/>
            </a:stretch>
          </a:blipFill>
          <a:ln>
            <a:noFill/>
          </a:ln>
        </p:spPr>
      </p:pic>
      <p:grpSp>
        <p:nvGrpSpPr>
          <p:cNvPr id="2" name="Group 1">
            <a:extLst>
              <a:ext uri="{FF2B5EF4-FFF2-40B4-BE49-F238E27FC236}">
                <a16:creationId xmlns:a16="http://schemas.microsoft.com/office/drawing/2014/main" id="{722EBA9B-F936-B878-6AA8-ADD94477F14D}"/>
              </a:ext>
            </a:extLst>
          </p:cNvPr>
          <p:cNvGrpSpPr/>
          <p:nvPr/>
        </p:nvGrpSpPr>
        <p:grpSpPr>
          <a:xfrm>
            <a:off x="9886841" y="3708670"/>
            <a:ext cx="6309735" cy="1835726"/>
            <a:chOff x="9964853" y="1895998"/>
            <a:chExt cx="6309735" cy="1835726"/>
          </a:xfrm>
        </p:grpSpPr>
        <p:sp>
          <p:nvSpPr>
            <p:cNvPr id="294" name="Google Shape;294;p7"/>
            <p:cNvSpPr/>
            <p:nvPr/>
          </p:nvSpPr>
          <p:spPr>
            <a:xfrm>
              <a:off x="11040582" y="1895998"/>
              <a:ext cx="3297027" cy="1188825"/>
            </a:xfrm>
            <a:prstGeom prst="roundRect">
              <a:avLst>
                <a:gd name="adj" fmla="val 16667"/>
              </a:avLst>
            </a:prstGeom>
            <a:noFill/>
            <a:ln>
              <a:noFill/>
            </a:ln>
          </p:spPr>
          <p:txBody>
            <a:bodyPr spcFirstLastPara="1" wrap="square" lIns="135000" tIns="67500" rIns="135000" bIns="67500" anchor="ctr" anchorCtr="0">
              <a:noAutofit/>
            </a:bodyPr>
            <a:lstStyle/>
            <a:p>
              <a:pPr marL="0" marR="0" lvl="0" indent="0" algn="l" rtl="0">
                <a:spcBef>
                  <a:spcPts val="0"/>
                </a:spcBef>
                <a:spcAft>
                  <a:spcPts val="0"/>
                </a:spcAft>
                <a:buNone/>
              </a:pPr>
              <a:r>
                <a:rPr lang="en-US" sz="1800" b="1" dirty="0">
                  <a:solidFill>
                    <a:schemeClr val="lt1"/>
                  </a:solidFill>
                  <a:latin typeface="Montserrat" pitchFamily="2" charset="77"/>
                  <a:ea typeface="Montserrat"/>
                  <a:cs typeface="Montserrat"/>
                  <a:sym typeface="Montserrat"/>
                </a:rPr>
                <a:t>SAVING MONEY </a:t>
              </a:r>
              <a:endParaRPr sz="1800" b="1" dirty="0">
                <a:solidFill>
                  <a:schemeClr val="lt1"/>
                </a:solidFill>
                <a:latin typeface="Montserrat" pitchFamily="2" charset="77"/>
                <a:ea typeface="Montserrat"/>
                <a:cs typeface="Montserrat"/>
                <a:sym typeface="Montserrat"/>
              </a:endParaRPr>
            </a:p>
          </p:txBody>
        </p:sp>
        <p:sp>
          <p:nvSpPr>
            <p:cNvPr id="295" name="Google Shape;295;p7"/>
            <p:cNvSpPr/>
            <p:nvPr/>
          </p:nvSpPr>
          <p:spPr>
            <a:xfrm>
              <a:off x="11112530" y="2608400"/>
              <a:ext cx="5162058" cy="1123324"/>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600" dirty="0">
                  <a:solidFill>
                    <a:schemeClr val="lt1"/>
                  </a:solidFill>
                  <a:latin typeface="Montserrat" pitchFamily="2" charset="77"/>
                  <a:ea typeface="Montserrat"/>
                  <a:cs typeface="Montserrat"/>
                  <a:sym typeface="Montserrat"/>
                </a:rPr>
                <a:t>NeuroAudit minimizes treatment costs by developing a simple home-based daily treatment with a patch based on brain stimulus technology</a:t>
              </a:r>
              <a:endParaRPr sz="1600" dirty="0">
                <a:solidFill>
                  <a:schemeClr val="lt1"/>
                </a:solidFill>
                <a:latin typeface="Montserrat" pitchFamily="2" charset="77"/>
                <a:ea typeface="Montserrat"/>
                <a:cs typeface="Montserrat"/>
                <a:sym typeface="Montserrat"/>
              </a:endParaRPr>
            </a:p>
          </p:txBody>
        </p:sp>
        <p:grpSp>
          <p:nvGrpSpPr>
            <p:cNvPr id="296" name="Google Shape;296;p7"/>
            <p:cNvGrpSpPr/>
            <p:nvPr/>
          </p:nvGrpSpPr>
          <p:grpSpPr>
            <a:xfrm>
              <a:off x="9964853" y="2392960"/>
              <a:ext cx="976869" cy="974455"/>
              <a:chOff x="10013252" y="1228434"/>
              <a:chExt cx="1703059" cy="1763419"/>
            </a:xfrm>
          </p:grpSpPr>
          <p:sp>
            <p:nvSpPr>
              <p:cNvPr id="297" name="Google Shape;297;p7"/>
              <p:cNvSpPr/>
              <p:nvPr/>
            </p:nvSpPr>
            <p:spPr>
              <a:xfrm>
                <a:off x="10013252" y="1228434"/>
                <a:ext cx="1703059" cy="1763419"/>
              </a:xfrm>
              <a:prstGeom prst="roundRect">
                <a:avLst>
                  <a:gd name="adj" fmla="val 16667"/>
                </a:avLst>
              </a:prstGeom>
              <a:solidFill>
                <a:srgbClr val="538CD5"/>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pic>
            <p:nvPicPr>
              <p:cNvPr id="298" name="Google Shape;298;p7"/>
              <p:cNvPicPr preferRelativeResize="0"/>
              <p:nvPr/>
            </p:nvPicPr>
            <p:blipFill rotWithShape="1">
              <a:blip r:embed="rId6">
                <a:alphaModFix/>
              </a:blip>
              <a:srcRect/>
              <a:stretch/>
            </p:blipFill>
            <p:spPr>
              <a:xfrm>
                <a:off x="10069864" y="1333851"/>
                <a:ext cx="1589834" cy="1523649"/>
              </a:xfrm>
              <a:prstGeom prst="rect">
                <a:avLst/>
              </a:prstGeom>
              <a:solidFill>
                <a:srgbClr val="3D90C8"/>
              </a:solidFill>
              <a:ln>
                <a:noFill/>
              </a:ln>
              <a:effectLst>
                <a:outerShdw dist="50800" dir="11820000" sx="11000" sy="11000" algn="ctr" rotWithShape="0">
                  <a:srgbClr val="000000">
                    <a:alpha val="46274"/>
                  </a:srgbClr>
                </a:outerShdw>
                <a:reflection stA="28000" endPos="65000" dist="50800" dir="5400000" sy="-100000" algn="bl" rotWithShape="0"/>
              </a:effectLst>
            </p:spPr>
          </p:pic>
        </p:grpSp>
      </p:grpSp>
      <p:grpSp>
        <p:nvGrpSpPr>
          <p:cNvPr id="4" name="Group 3">
            <a:extLst>
              <a:ext uri="{FF2B5EF4-FFF2-40B4-BE49-F238E27FC236}">
                <a16:creationId xmlns:a16="http://schemas.microsoft.com/office/drawing/2014/main" id="{E66D7B5A-5725-60F2-2983-C225A8A8C48E}"/>
              </a:ext>
            </a:extLst>
          </p:cNvPr>
          <p:cNvGrpSpPr/>
          <p:nvPr/>
        </p:nvGrpSpPr>
        <p:grpSpPr>
          <a:xfrm>
            <a:off x="9886841" y="5533711"/>
            <a:ext cx="6319630" cy="1539511"/>
            <a:chOff x="9954958" y="6476154"/>
            <a:chExt cx="6319630" cy="1539511"/>
          </a:xfrm>
        </p:grpSpPr>
        <p:sp>
          <p:nvSpPr>
            <p:cNvPr id="299" name="Google Shape;299;p7"/>
            <p:cNvSpPr/>
            <p:nvPr/>
          </p:nvSpPr>
          <p:spPr>
            <a:xfrm>
              <a:off x="11052797" y="6476154"/>
              <a:ext cx="3389637" cy="1188825"/>
            </a:xfrm>
            <a:prstGeom prst="roundRect">
              <a:avLst>
                <a:gd name="adj" fmla="val 16667"/>
              </a:avLst>
            </a:prstGeom>
            <a:noFill/>
            <a:ln>
              <a:noFill/>
            </a:ln>
          </p:spPr>
          <p:txBody>
            <a:bodyPr spcFirstLastPara="1" wrap="square" lIns="135000" tIns="67500" rIns="135000" bIns="67500" anchor="ctr" anchorCtr="0">
              <a:noAutofit/>
            </a:bodyPr>
            <a:lstStyle/>
            <a:p>
              <a:pPr marL="0" marR="0" lvl="0" indent="0" algn="l" rtl="0">
                <a:spcBef>
                  <a:spcPts val="0"/>
                </a:spcBef>
                <a:spcAft>
                  <a:spcPts val="0"/>
                </a:spcAft>
                <a:buNone/>
              </a:pPr>
              <a:r>
                <a:rPr lang="en-US" sz="1800" b="1" dirty="0">
                  <a:solidFill>
                    <a:schemeClr val="lt1"/>
                  </a:solidFill>
                  <a:latin typeface="Montserrat" pitchFamily="2" charset="77"/>
                  <a:ea typeface="Montserrat"/>
                  <a:cs typeface="Montserrat"/>
                  <a:sym typeface="Montserrat"/>
                </a:rPr>
                <a:t>MAKING MONEY</a:t>
              </a:r>
              <a:endParaRPr sz="1800" b="1" dirty="0">
                <a:solidFill>
                  <a:schemeClr val="lt1"/>
                </a:solidFill>
                <a:latin typeface="Montserrat" pitchFamily="2" charset="77"/>
                <a:ea typeface="Montserrat"/>
                <a:cs typeface="Montserrat"/>
                <a:sym typeface="Montserrat"/>
              </a:endParaRPr>
            </a:p>
          </p:txBody>
        </p:sp>
        <p:sp>
          <p:nvSpPr>
            <p:cNvPr id="300" name="Google Shape;300;p7"/>
            <p:cNvSpPr/>
            <p:nvPr/>
          </p:nvSpPr>
          <p:spPr>
            <a:xfrm>
              <a:off x="11112530" y="7138562"/>
              <a:ext cx="5162058" cy="877103"/>
            </a:xfrm>
            <a:prstGeom prst="rect">
              <a:avLst/>
            </a:prstGeom>
            <a:noFill/>
            <a:ln>
              <a:noFill/>
            </a:ln>
          </p:spPr>
          <p:txBody>
            <a:bodyPr spcFirstLastPara="1" wrap="square" lIns="137125" tIns="68550" rIns="137125" bIns="68550" anchor="t" anchorCtr="0">
              <a:spAutoFit/>
            </a:bodyPr>
            <a:lstStyle/>
            <a:p>
              <a:pPr lvl="0"/>
              <a:r>
                <a:rPr lang="en-US" sz="1600" dirty="0">
                  <a:solidFill>
                    <a:schemeClr val="lt1"/>
                  </a:solidFill>
                  <a:latin typeface="Montserrat" pitchFamily="2" charset="77"/>
                  <a:ea typeface="Montserrat"/>
                  <a:cs typeface="Montserrat"/>
                  <a:sym typeface="Montserrat"/>
                </a:rPr>
                <a:t>Brain technologies that offer a simple home-based daily use by Alzheimer's population  business Model.</a:t>
              </a:r>
              <a:endParaRPr sz="1600" dirty="0">
                <a:solidFill>
                  <a:schemeClr val="lt1"/>
                </a:solidFill>
                <a:latin typeface="Montserrat" pitchFamily="2" charset="77"/>
                <a:ea typeface="Montserrat"/>
                <a:cs typeface="Montserrat"/>
                <a:sym typeface="Montserrat"/>
              </a:endParaRPr>
            </a:p>
          </p:txBody>
        </p:sp>
        <p:grpSp>
          <p:nvGrpSpPr>
            <p:cNvPr id="301" name="Google Shape;301;p7"/>
            <p:cNvGrpSpPr/>
            <p:nvPr/>
          </p:nvGrpSpPr>
          <p:grpSpPr>
            <a:xfrm>
              <a:off x="9954958" y="6987487"/>
              <a:ext cx="996657" cy="906553"/>
              <a:chOff x="10013252" y="6445488"/>
              <a:chExt cx="1687938" cy="1540223"/>
            </a:xfrm>
          </p:grpSpPr>
          <p:sp>
            <p:nvSpPr>
              <p:cNvPr id="302" name="Google Shape;302;p7"/>
              <p:cNvSpPr/>
              <p:nvPr/>
            </p:nvSpPr>
            <p:spPr>
              <a:xfrm>
                <a:off x="10013252" y="6445488"/>
                <a:ext cx="1687938" cy="1540223"/>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pic>
            <p:nvPicPr>
              <p:cNvPr id="303" name="Google Shape;303;p7"/>
              <p:cNvPicPr preferRelativeResize="0"/>
              <p:nvPr/>
            </p:nvPicPr>
            <p:blipFill rotWithShape="1">
              <a:blip r:embed="rId7">
                <a:alphaModFix/>
              </a:blip>
              <a:srcRect/>
              <a:stretch/>
            </p:blipFill>
            <p:spPr>
              <a:xfrm>
                <a:off x="10100735" y="6544010"/>
                <a:ext cx="1522701" cy="1351325"/>
              </a:xfrm>
              <a:prstGeom prst="rect">
                <a:avLst/>
              </a:prstGeom>
              <a:solidFill>
                <a:srgbClr val="3D90C8"/>
              </a:solidFill>
              <a:ln>
                <a:noFill/>
              </a:ln>
              <a:effectLst>
                <a:outerShdw dist="50800" dir="11820000" sx="11000" sy="11000" algn="ctr" rotWithShape="0">
                  <a:srgbClr val="000000">
                    <a:alpha val="46274"/>
                  </a:srgbClr>
                </a:outerShdw>
                <a:reflection stA="28000" endPos="65000" dist="50800" dir="5400000" sy="-100000" algn="bl" rotWithShape="0"/>
              </a:effectLst>
            </p:spPr>
          </p:pic>
        </p:grpSp>
      </p:grpSp>
      <p:grpSp>
        <p:nvGrpSpPr>
          <p:cNvPr id="3" name="Group 2">
            <a:extLst>
              <a:ext uri="{FF2B5EF4-FFF2-40B4-BE49-F238E27FC236}">
                <a16:creationId xmlns:a16="http://schemas.microsoft.com/office/drawing/2014/main" id="{80626B7A-C1E9-1F0B-FB9A-92A617915EEA}"/>
              </a:ext>
            </a:extLst>
          </p:cNvPr>
          <p:cNvGrpSpPr/>
          <p:nvPr/>
        </p:nvGrpSpPr>
        <p:grpSpPr>
          <a:xfrm>
            <a:off x="9886841" y="2191613"/>
            <a:ext cx="5984932" cy="1457371"/>
            <a:chOff x="9964853" y="4340623"/>
            <a:chExt cx="5984932" cy="1457371"/>
          </a:xfrm>
        </p:grpSpPr>
        <p:sp>
          <p:nvSpPr>
            <p:cNvPr id="288" name="Google Shape;288;p7"/>
            <p:cNvSpPr/>
            <p:nvPr/>
          </p:nvSpPr>
          <p:spPr>
            <a:xfrm>
              <a:off x="11079441" y="4340623"/>
              <a:ext cx="3312132" cy="879731"/>
            </a:xfrm>
            <a:prstGeom prst="roundRect">
              <a:avLst>
                <a:gd name="adj" fmla="val 16667"/>
              </a:avLst>
            </a:prstGeom>
            <a:noFill/>
            <a:ln>
              <a:noFill/>
            </a:ln>
          </p:spPr>
          <p:txBody>
            <a:bodyPr spcFirstLastPara="1" wrap="square" lIns="135000" tIns="67500" rIns="135000" bIns="67500" anchor="ctr" anchorCtr="0">
              <a:noAutofit/>
            </a:bodyPr>
            <a:lstStyle/>
            <a:p>
              <a:pPr marL="0" marR="0" lvl="0" indent="0" algn="l" rtl="0">
                <a:spcBef>
                  <a:spcPts val="0"/>
                </a:spcBef>
                <a:spcAft>
                  <a:spcPts val="0"/>
                </a:spcAft>
                <a:buNone/>
              </a:pPr>
              <a:r>
                <a:rPr lang="en-US" sz="1800" b="1" dirty="0">
                  <a:solidFill>
                    <a:schemeClr val="lt1"/>
                  </a:solidFill>
                  <a:latin typeface="Montserrat" pitchFamily="2" charset="77"/>
                  <a:ea typeface="Montserrat"/>
                  <a:cs typeface="Montserrat"/>
                  <a:sym typeface="Montserrat"/>
                </a:rPr>
                <a:t>SAVING LIVES</a:t>
              </a:r>
              <a:endParaRPr sz="1800" b="1" dirty="0">
                <a:solidFill>
                  <a:schemeClr val="lt1"/>
                </a:solidFill>
                <a:latin typeface="Montserrat" pitchFamily="2" charset="77"/>
                <a:ea typeface="Montserrat"/>
                <a:cs typeface="Montserrat"/>
                <a:sym typeface="Montserrat"/>
              </a:endParaRPr>
            </a:p>
          </p:txBody>
        </p:sp>
        <p:sp>
          <p:nvSpPr>
            <p:cNvPr id="289" name="Google Shape;289;p7"/>
            <p:cNvSpPr/>
            <p:nvPr/>
          </p:nvSpPr>
          <p:spPr>
            <a:xfrm>
              <a:off x="11079441" y="4890114"/>
              <a:ext cx="4870344" cy="907880"/>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0"/>
                </a:spcAft>
                <a:buNone/>
              </a:pPr>
              <a:r>
                <a:rPr lang="en-US" sz="1600" dirty="0">
                  <a:solidFill>
                    <a:schemeClr val="lt1"/>
                  </a:solidFill>
                  <a:latin typeface="Montserrat" pitchFamily="2" charset="77"/>
                  <a:ea typeface="Montserrat"/>
                  <a:cs typeface="Montserrat"/>
                  <a:sym typeface="Montserrat"/>
                </a:rPr>
                <a:t>Knowing that improving cognition with Neuro Audit technology can affect people's lives creates meaning in saving a life</a:t>
              </a:r>
              <a:r>
                <a:rPr lang="en-US" sz="1800" dirty="0">
                  <a:solidFill>
                    <a:schemeClr val="lt1"/>
                  </a:solidFill>
                  <a:latin typeface="Montserrat" pitchFamily="2" charset="77"/>
                  <a:ea typeface="Montserrat"/>
                  <a:cs typeface="Montserrat"/>
                  <a:sym typeface="Montserrat"/>
                </a:rPr>
                <a:t>.</a:t>
              </a:r>
              <a:endParaRPr sz="2700" dirty="0">
                <a:solidFill>
                  <a:schemeClr val="lt1"/>
                </a:solidFill>
                <a:latin typeface="Montserrat" pitchFamily="2" charset="77"/>
                <a:ea typeface="Calibri"/>
                <a:cs typeface="Calibri"/>
                <a:sym typeface="Calibri"/>
              </a:endParaRPr>
            </a:p>
          </p:txBody>
        </p:sp>
        <p:grpSp>
          <p:nvGrpSpPr>
            <p:cNvPr id="304" name="Google Shape;304;p7"/>
            <p:cNvGrpSpPr/>
            <p:nvPr/>
          </p:nvGrpSpPr>
          <p:grpSpPr>
            <a:xfrm>
              <a:off x="9964853" y="4703183"/>
              <a:ext cx="996657" cy="983025"/>
              <a:chOff x="12476727" y="3939682"/>
              <a:chExt cx="1687938" cy="1540223"/>
            </a:xfrm>
          </p:grpSpPr>
          <p:sp>
            <p:nvSpPr>
              <p:cNvPr id="305" name="Google Shape;305;p7"/>
              <p:cNvSpPr/>
              <p:nvPr/>
            </p:nvSpPr>
            <p:spPr>
              <a:xfrm>
                <a:off x="12476727" y="3939682"/>
                <a:ext cx="1687938" cy="1540223"/>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pitchFamily="2" charset="77"/>
                  <a:ea typeface="Calibri"/>
                  <a:cs typeface="Calibri"/>
                  <a:sym typeface="Calibri"/>
                </a:endParaRPr>
              </a:p>
            </p:txBody>
          </p:sp>
          <p:pic>
            <p:nvPicPr>
              <p:cNvPr id="306" name="Google Shape;306;p7"/>
              <p:cNvPicPr preferRelativeResize="0"/>
              <p:nvPr/>
            </p:nvPicPr>
            <p:blipFill rotWithShape="1">
              <a:blip r:embed="rId8">
                <a:alphaModFix/>
              </a:blip>
              <a:srcRect/>
              <a:stretch/>
            </p:blipFill>
            <p:spPr>
              <a:xfrm>
                <a:off x="12596247" y="4027621"/>
                <a:ext cx="1448898" cy="1364344"/>
              </a:xfrm>
              <a:prstGeom prst="rect">
                <a:avLst/>
              </a:prstGeom>
              <a:solidFill>
                <a:srgbClr val="3D90C8"/>
              </a:solidFill>
              <a:ln>
                <a:noFill/>
              </a:ln>
              <a:effectLst>
                <a:outerShdw dist="50800" dir="11820000" sx="11000" sy="11000" algn="ctr" rotWithShape="0">
                  <a:srgbClr val="000000">
                    <a:alpha val="46274"/>
                  </a:srgbClr>
                </a:outerShdw>
                <a:reflection stA="28000" endPos="65000" dist="50800" dir="5400000" sy="-100000" algn="bl" rotWithShape="0"/>
              </a:effectLst>
            </p:spPr>
          </p:pic>
        </p:grpSp>
      </p:grpSp>
      <p:sp>
        <p:nvSpPr>
          <p:cNvPr id="307" name="Google Shape;307;p7"/>
          <p:cNvSpPr/>
          <p:nvPr/>
        </p:nvSpPr>
        <p:spPr>
          <a:xfrm>
            <a:off x="1238143" y="3854747"/>
            <a:ext cx="4008150" cy="461624"/>
          </a:xfrm>
          <a:prstGeom prst="rect">
            <a:avLst/>
          </a:prstGeom>
          <a:noFill/>
          <a:ln>
            <a:noFill/>
          </a:ln>
        </p:spPr>
        <p:txBody>
          <a:bodyPr spcFirstLastPara="1" wrap="square" lIns="91425" tIns="45700" rIns="91425" bIns="45700" anchor="t" anchorCtr="0">
            <a:spAutoFit/>
          </a:bodyPr>
          <a:lstStyle/>
          <a:p>
            <a:pPr rtl="1"/>
            <a:r>
              <a:rPr lang="en-US" sz="2400" dirty="0">
                <a:solidFill>
                  <a:srgbClr val="FFFF00"/>
                </a:solidFill>
                <a:latin typeface="Montserrat" pitchFamily="2" charset="77"/>
                <a:cs typeface="Poppins Medium"/>
                <a:sym typeface="Poppins Medium"/>
              </a:rPr>
              <a:t>Value Proposition</a:t>
            </a:r>
            <a:endParaRPr sz="2400" dirty="0">
              <a:solidFill>
                <a:srgbClr val="FFFF00"/>
              </a:solidFill>
              <a:latin typeface="Montserrat" pitchFamily="2" charset="77"/>
              <a:cs typeface="Poppins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1"/>
        <p:cNvGrpSpPr/>
        <p:nvPr/>
      </p:nvGrpSpPr>
      <p:grpSpPr>
        <a:xfrm>
          <a:off x="0" y="0"/>
          <a:ext cx="0" cy="0"/>
          <a:chOff x="0" y="0"/>
          <a:chExt cx="0" cy="0"/>
        </a:xfrm>
      </p:grpSpPr>
      <p:sp>
        <p:nvSpPr>
          <p:cNvPr id="312" name="Google Shape;312;p8"/>
          <p:cNvSpPr/>
          <p:nvPr/>
        </p:nvSpPr>
        <p:spPr>
          <a:xfrm>
            <a:off x="7801320" y="3004152"/>
            <a:ext cx="6002405" cy="954816"/>
          </a:xfrm>
          <a:prstGeom prst="homePlate">
            <a:avLst>
              <a:gd name="adj" fmla="val 50000"/>
            </a:avLst>
          </a:prstGeom>
          <a:solidFill>
            <a:srgbClr val="3D90C8"/>
          </a:solidFill>
          <a:ln w="9525" cap="flat"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313" name="Google Shape;313;p8"/>
          <p:cNvSpPr/>
          <p:nvPr/>
        </p:nvSpPr>
        <p:spPr>
          <a:xfrm>
            <a:off x="13411185" y="3018754"/>
            <a:ext cx="652662" cy="949263"/>
          </a:xfrm>
          <a:prstGeom prst="chevron">
            <a:avLst>
              <a:gd name="adj" fmla="val 71403"/>
            </a:avLst>
          </a:prstGeom>
          <a:solidFill>
            <a:schemeClr val="lt1"/>
          </a:solidFill>
          <a:ln>
            <a:noFill/>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314" name="Google Shape;314;p8"/>
          <p:cNvSpPr txBox="1"/>
          <p:nvPr/>
        </p:nvSpPr>
        <p:spPr>
          <a:xfrm>
            <a:off x="8473861" y="2555447"/>
            <a:ext cx="5272613" cy="1800494"/>
          </a:xfrm>
          <a:prstGeom prst="rect">
            <a:avLst/>
          </a:prstGeom>
          <a:noFill/>
          <a:ln>
            <a:noFill/>
          </a:ln>
        </p:spPr>
        <p:txBody>
          <a:bodyPr spcFirstLastPara="1" wrap="square" lIns="137125" tIns="68550" rIns="137125" bIns="68550" anchor="ctr" anchorCtr="0">
            <a:noAutofit/>
          </a:bodyPr>
          <a:lstStyle/>
          <a:p>
            <a:pPr marL="685800" marR="0" lvl="1" indent="0" algn="l" rtl="0">
              <a:spcBef>
                <a:spcPts val="0"/>
              </a:spcBef>
              <a:spcAft>
                <a:spcPts val="0"/>
              </a:spcAft>
              <a:buNone/>
            </a:pPr>
            <a:r>
              <a:rPr lang="en-US" sz="1400" b="0" i="0" u="none" strike="noStrike" cap="none" dirty="0">
                <a:solidFill>
                  <a:schemeClr val="lt1"/>
                </a:solidFill>
                <a:latin typeface="Montserrat" pitchFamily="2" charset="77"/>
                <a:ea typeface="Montserrat"/>
                <a:cs typeface="Montserrat"/>
                <a:sym typeface="Montserrat"/>
              </a:rPr>
              <a:t>Results:</a:t>
            </a:r>
            <a:endParaRPr sz="1400" b="0" i="0" u="none" strike="noStrike" cap="none" dirty="0">
              <a:solidFill>
                <a:schemeClr val="lt1"/>
              </a:solidFill>
              <a:latin typeface="Montserrat" pitchFamily="2" charset="77"/>
              <a:ea typeface="Montserrat"/>
              <a:cs typeface="Montserrat"/>
              <a:sym typeface="Montserrat"/>
            </a:endParaRPr>
          </a:p>
          <a:p>
            <a:pPr marL="685800" marR="0" lvl="1" indent="0" algn="l" rtl="0">
              <a:spcBef>
                <a:spcPts val="0"/>
              </a:spcBef>
              <a:spcAft>
                <a:spcPts val="0"/>
              </a:spcAft>
              <a:buNone/>
            </a:pPr>
            <a:r>
              <a:rPr lang="en-US" sz="1400" b="0" i="0" u="none" strike="noStrike" cap="none" dirty="0">
                <a:solidFill>
                  <a:schemeClr val="lt1"/>
                </a:solidFill>
                <a:latin typeface="Montserrat" pitchFamily="2" charset="77"/>
                <a:ea typeface="Montserrat"/>
                <a:cs typeface="Montserrat"/>
                <a:sym typeface="Montserrat"/>
              </a:rPr>
              <a:t>More than 70% of cognitive performance was CORRELATED with less left-brain activity effort</a:t>
            </a:r>
            <a:endParaRPr sz="1400" b="0" i="0" u="none" strike="noStrike" cap="none" dirty="0">
              <a:solidFill>
                <a:schemeClr val="lt1"/>
              </a:solidFill>
              <a:latin typeface="Montserrat" pitchFamily="2" charset="77"/>
              <a:ea typeface="Montserrat"/>
              <a:cs typeface="Montserrat"/>
              <a:sym typeface="Montserrat"/>
            </a:endParaRPr>
          </a:p>
        </p:txBody>
      </p:sp>
      <p:pic>
        <p:nvPicPr>
          <p:cNvPr id="315" name="Google Shape;315;p8"/>
          <p:cNvPicPr preferRelativeResize="0"/>
          <p:nvPr/>
        </p:nvPicPr>
        <p:blipFill rotWithShape="1">
          <a:blip r:embed="rId3">
            <a:alphaModFix/>
          </a:blip>
          <a:srcRect t="5664" b="5664"/>
          <a:stretch/>
        </p:blipFill>
        <p:spPr>
          <a:xfrm>
            <a:off x="0" y="1619"/>
            <a:ext cx="18288000" cy="6908150"/>
          </a:xfrm>
          <a:prstGeom prst="rect">
            <a:avLst/>
          </a:prstGeom>
          <a:noFill/>
          <a:ln>
            <a:noFill/>
          </a:ln>
        </p:spPr>
      </p:pic>
      <p:sp>
        <p:nvSpPr>
          <p:cNvPr id="316" name="Google Shape;316;p8"/>
          <p:cNvSpPr/>
          <p:nvPr/>
        </p:nvSpPr>
        <p:spPr>
          <a:xfrm>
            <a:off x="15230749" y="8460758"/>
            <a:ext cx="2593181" cy="3929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endParaRPr sz="2250">
              <a:solidFill>
                <a:schemeClr val="lt1"/>
              </a:solidFill>
              <a:latin typeface="Montserrat" pitchFamily="2" charset="77"/>
              <a:ea typeface="Verdana"/>
              <a:cs typeface="Verdana"/>
              <a:sym typeface="Verdana"/>
            </a:endParaRPr>
          </a:p>
        </p:txBody>
      </p:sp>
      <p:sp>
        <p:nvSpPr>
          <p:cNvPr id="317" name="Google Shape;317;p8"/>
          <p:cNvSpPr txBox="1"/>
          <p:nvPr/>
        </p:nvSpPr>
        <p:spPr>
          <a:xfrm>
            <a:off x="6197796" y="7085393"/>
            <a:ext cx="2442593" cy="814781"/>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000" b="1" i="0" u="none" strike="noStrike" cap="none">
                <a:solidFill>
                  <a:schemeClr val="lt1"/>
                </a:solidFill>
                <a:latin typeface="Montserrat" pitchFamily="2" charset="77"/>
                <a:ea typeface="Montserrat"/>
                <a:cs typeface="Montserrat"/>
                <a:sym typeface="Montserrat"/>
              </a:rPr>
              <a:t>2018</a:t>
            </a:r>
            <a:endParaRPr sz="20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0" i="0" u="none" strike="noStrike" cap="none">
                <a:solidFill>
                  <a:schemeClr val="lt1"/>
                </a:solidFill>
                <a:latin typeface="Montserrat" pitchFamily="2" charset="77"/>
                <a:ea typeface="Montserrat"/>
                <a:cs typeface="Montserrat"/>
                <a:sym typeface="Montserrat"/>
              </a:rPr>
              <a:t>Sonic Preliminary POC</a:t>
            </a:r>
            <a:endParaRPr sz="12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1" i="0" u="none" strike="noStrike" cap="none">
                <a:solidFill>
                  <a:schemeClr val="lt1"/>
                </a:solidFill>
                <a:latin typeface="Montserrat" pitchFamily="2" charset="77"/>
                <a:ea typeface="Montserrat"/>
                <a:cs typeface="Montserrat"/>
                <a:sym typeface="Montserrat"/>
              </a:rPr>
              <a:t>Detecting Cognitive Gaps</a:t>
            </a:r>
            <a:endParaRPr sz="1200" b="0" i="0" u="none" strike="noStrike" cap="none">
              <a:solidFill>
                <a:schemeClr val="lt1"/>
              </a:solidFill>
              <a:latin typeface="Montserrat" pitchFamily="2" charset="77"/>
              <a:ea typeface="Montserrat"/>
              <a:cs typeface="Montserrat"/>
              <a:sym typeface="Montserrat"/>
            </a:endParaRPr>
          </a:p>
          <a:p>
            <a:pPr marL="108000" marR="0" lvl="1" indent="0" algn="ctr" rtl="0">
              <a:spcBef>
                <a:spcPts val="0"/>
              </a:spcBef>
              <a:spcAft>
                <a:spcPts val="0"/>
              </a:spcAft>
              <a:buNone/>
            </a:pPr>
            <a:endParaRPr sz="1650" b="0" i="0" u="none" strike="noStrike" cap="none">
              <a:solidFill>
                <a:schemeClr val="lt1"/>
              </a:solidFill>
              <a:latin typeface="Montserrat" pitchFamily="2" charset="77"/>
              <a:ea typeface="Georgia"/>
              <a:cs typeface="Georgia"/>
              <a:sym typeface="Georgia"/>
            </a:endParaRPr>
          </a:p>
        </p:txBody>
      </p:sp>
      <p:sp>
        <p:nvSpPr>
          <p:cNvPr id="318" name="Google Shape;318;p8"/>
          <p:cNvSpPr txBox="1"/>
          <p:nvPr/>
        </p:nvSpPr>
        <p:spPr>
          <a:xfrm>
            <a:off x="4764391" y="5061697"/>
            <a:ext cx="2249655" cy="919490"/>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000" b="1" i="0" u="none" strike="noStrike" cap="none">
                <a:solidFill>
                  <a:schemeClr val="lt1"/>
                </a:solidFill>
                <a:latin typeface="Montserrat" pitchFamily="2" charset="77"/>
                <a:ea typeface="Montserrat"/>
                <a:cs typeface="Montserrat"/>
                <a:sym typeface="Montserrat"/>
              </a:rPr>
              <a:t>2017</a:t>
            </a:r>
            <a:endParaRPr sz="20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0" i="0" u="none" strike="noStrike" cap="none">
                <a:solidFill>
                  <a:schemeClr val="lt1"/>
                </a:solidFill>
                <a:latin typeface="Montserrat" pitchFamily="2" charset="77"/>
                <a:ea typeface="Montserrat"/>
                <a:cs typeface="Montserrat"/>
                <a:sym typeface="Montserrat"/>
              </a:rPr>
              <a:t>ADHD Preliminary POC</a:t>
            </a:r>
            <a:endParaRPr sz="12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0" i="0" u="none" strike="noStrike" cap="none">
                <a:solidFill>
                  <a:schemeClr val="lt1"/>
                </a:solidFill>
                <a:latin typeface="Montserrat" pitchFamily="2" charset="77"/>
                <a:ea typeface="Montserrat"/>
                <a:cs typeface="Montserrat"/>
                <a:sym typeface="Montserrat"/>
              </a:rPr>
              <a:t>Detecting Cognitive Gaps</a:t>
            </a:r>
            <a:endParaRPr sz="1200" b="0" i="0" u="none" strike="noStrike" cap="none">
              <a:solidFill>
                <a:schemeClr val="lt1"/>
              </a:solidFill>
              <a:latin typeface="Montserrat" pitchFamily="2" charset="77"/>
              <a:ea typeface="Montserrat"/>
              <a:cs typeface="Montserrat"/>
              <a:sym typeface="Montserrat"/>
            </a:endParaRPr>
          </a:p>
          <a:p>
            <a:pPr marL="108000" marR="0" lvl="1" indent="0" algn="ctr" rtl="0">
              <a:spcBef>
                <a:spcPts val="0"/>
              </a:spcBef>
              <a:spcAft>
                <a:spcPts val="0"/>
              </a:spcAft>
              <a:buNone/>
            </a:pPr>
            <a:endParaRPr sz="1650" b="1" i="0" u="none" strike="noStrike" cap="none">
              <a:solidFill>
                <a:schemeClr val="lt1"/>
              </a:solidFill>
              <a:latin typeface="Montserrat" pitchFamily="2" charset="77"/>
              <a:ea typeface="Calibri"/>
              <a:cs typeface="Calibri"/>
              <a:sym typeface="Calibri"/>
            </a:endParaRPr>
          </a:p>
        </p:txBody>
      </p:sp>
      <p:sp>
        <p:nvSpPr>
          <p:cNvPr id="319" name="Google Shape;319;p8"/>
          <p:cNvSpPr txBox="1"/>
          <p:nvPr/>
        </p:nvSpPr>
        <p:spPr>
          <a:xfrm>
            <a:off x="10669533" y="7061614"/>
            <a:ext cx="3134192" cy="979191"/>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000" b="1" i="0" u="none" strike="noStrike" cap="none">
                <a:solidFill>
                  <a:schemeClr val="lt1"/>
                </a:solidFill>
                <a:latin typeface="Montserrat" pitchFamily="2" charset="77"/>
                <a:ea typeface="Montserrat"/>
                <a:cs typeface="Montserrat"/>
                <a:sym typeface="Montserrat"/>
              </a:rPr>
              <a:t>2019 </a:t>
            </a:r>
            <a:endParaRPr sz="20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0" i="0" u="none" strike="noStrike" cap="none">
                <a:solidFill>
                  <a:schemeClr val="lt1"/>
                </a:solidFill>
                <a:latin typeface="Montserrat" pitchFamily="2" charset="77"/>
                <a:ea typeface="Montserrat"/>
                <a:cs typeface="Montserrat"/>
                <a:sym typeface="Montserrat"/>
              </a:rPr>
              <a:t>US Stimulate POC</a:t>
            </a:r>
            <a:endParaRPr sz="12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1" i="0" u="none" strike="noStrike" cap="none">
                <a:solidFill>
                  <a:schemeClr val="lt1"/>
                </a:solidFill>
                <a:latin typeface="Montserrat" pitchFamily="2" charset="77"/>
                <a:ea typeface="Montserrat"/>
                <a:cs typeface="Montserrat"/>
                <a:sym typeface="Montserrat"/>
              </a:rPr>
              <a:t>Brain Ultrasonic Response</a:t>
            </a:r>
            <a:endParaRPr sz="12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endParaRPr sz="1650" b="0" i="0" u="none" strike="noStrike" cap="none">
              <a:solidFill>
                <a:schemeClr val="lt1"/>
              </a:solidFill>
              <a:latin typeface="Montserrat" pitchFamily="2" charset="77"/>
              <a:ea typeface="Georgia"/>
              <a:cs typeface="Georgia"/>
              <a:sym typeface="Georgia"/>
            </a:endParaRPr>
          </a:p>
        </p:txBody>
      </p:sp>
      <p:sp>
        <p:nvSpPr>
          <p:cNvPr id="320" name="Google Shape;320;p8"/>
          <p:cNvSpPr txBox="1"/>
          <p:nvPr/>
        </p:nvSpPr>
        <p:spPr>
          <a:xfrm>
            <a:off x="11863166" y="5047703"/>
            <a:ext cx="2591100" cy="824032"/>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000" b="1" i="0" u="none" strike="noStrike" cap="none">
                <a:solidFill>
                  <a:schemeClr val="lt1"/>
                </a:solidFill>
                <a:latin typeface="Montserrat" pitchFamily="2" charset="77"/>
                <a:ea typeface="Montserrat"/>
                <a:cs typeface="Montserrat"/>
                <a:sym typeface="Montserrat"/>
              </a:rPr>
              <a:t>2019</a:t>
            </a:r>
            <a:endParaRPr sz="20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0" i="0" u="none" strike="noStrike" cap="none">
                <a:solidFill>
                  <a:schemeClr val="lt1"/>
                </a:solidFill>
                <a:latin typeface="Montserrat" pitchFamily="2" charset="77"/>
                <a:ea typeface="Montserrat"/>
                <a:cs typeface="Montserrat"/>
                <a:sym typeface="Montserrat"/>
              </a:rPr>
              <a:t>ADHD-2 Preliminary POC</a:t>
            </a:r>
            <a:endParaRPr sz="12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1" i="0" u="none" strike="noStrike" cap="none">
                <a:solidFill>
                  <a:schemeClr val="lt1"/>
                </a:solidFill>
                <a:latin typeface="Montserrat" pitchFamily="2" charset="77"/>
                <a:ea typeface="Montserrat"/>
                <a:cs typeface="Montserrat"/>
                <a:sym typeface="Montserrat"/>
              </a:rPr>
              <a:t>Detecting Cognitive</a:t>
            </a:r>
            <a:endParaRPr sz="1200" b="0" i="0" u="none" strike="noStrike" cap="none">
              <a:solidFill>
                <a:schemeClr val="lt1"/>
              </a:solidFill>
              <a:latin typeface="Montserrat" pitchFamily="2" charset="77"/>
              <a:ea typeface="Montserrat"/>
              <a:cs typeface="Montserrat"/>
              <a:sym typeface="Montserrat"/>
            </a:endParaRPr>
          </a:p>
        </p:txBody>
      </p:sp>
      <p:sp>
        <p:nvSpPr>
          <p:cNvPr id="321" name="Google Shape;321;p8"/>
          <p:cNvSpPr txBox="1"/>
          <p:nvPr/>
        </p:nvSpPr>
        <p:spPr>
          <a:xfrm>
            <a:off x="8266024" y="5065710"/>
            <a:ext cx="2474010" cy="893034"/>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000" b="1" i="0" u="none" strike="noStrike" cap="none">
                <a:solidFill>
                  <a:schemeClr val="lt1"/>
                </a:solidFill>
                <a:latin typeface="Montserrat" pitchFamily="2" charset="77"/>
                <a:ea typeface="Montserrat"/>
                <a:cs typeface="Montserrat"/>
                <a:sym typeface="Montserrat"/>
              </a:rPr>
              <a:t>2019</a:t>
            </a:r>
            <a:endParaRPr sz="20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0" i="0" u="none" strike="noStrike" cap="none">
                <a:solidFill>
                  <a:schemeClr val="lt1"/>
                </a:solidFill>
                <a:latin typeface="Montserrat" pitchFamily="2" charset="77"/>
                <a:ea typeface="Montserrat"/>
                <a:cs typeface="Montserrat"/>
                <a:sym typeface="Montserrat"/>
              </a:rPr>
              <a:t>E.M.G Preliminary POC</a:t>
            </a:r>
            <a:endParaRPr sz="12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0" i="0" u="none" strike="noStrike" cap="none">
                <a:solidFill>
                  <a:schemeClr val="lt1"/>
                </a:solidFill>
                <a:latin typeface="Montserrat" pitchFamily="2" charset="77"/>
                <a:ea typeface="Montserrat"/>
                <a:cs typeface="Montserrat"/>
                <a:sym typeface="Montserrat"/>
              </a:rPr>
              <a:t>Detecting Ultrasonic Effect</a:t>
            </a:r>
            <a:endParaRPr sz="1200" b="0" i="0" u="none" strike="noStrike" cap="none">
              <a:solidFill>
                <a:schemeClr val="lt1"/>
              </a:solidFill>
              <a:latin typeface="Montserrat" pitchFamily="2" charset="77"/>
              <a:ea typeface="Montserrat"/>
              <a:cs typeface="Montserrat"/>
              <a:sym typeface="Montserrat"/>
            </a:endParaRPr>
          </a:p>
        </p:txBody>
      </p:sp>
      <p:sp>
        <p:nvSpPr>
          <p:cNvPr id="322" name="Google Shape;322;p8"/>
          <p:cNvSpPr txBox="1"/>
          <p:nvPr/>
        </p:nvSpPr>
        <p:spPr>
          <a:xfrm>
            <a:off x="1403315" y="5048502"/>
            <a:ext cx="2324217" cy="617210"/>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000" b="1" i="0" u="none" strike="noStrike" cap="none">
                <a:solidFill>
                  <a:schemeClr val="lt1"/>
                </a:solidFill>
                <a:latin typeface="Montserrat" pitchFamily="2" charset="77"/>
                <a:ea typeface="Montserrat"/>
                <a:cs typeface="Montserrat"/>
                <a:sym typeface="Montserrat"/>
              </a:rPr>
              <a:t>2016</a:t>
            </a:r>
            <a:endParaRPr sz="20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0" i="0" u="none" strike="noStrike" cap="none">
                <a:solidFill>
                  <a:schemeClr val="lt1"/>
                </a:solidFill>
                <a:latin typeface="Montserrat" pitchFamily="2" charset="77"/>
                <a:ea typeface="Montserrat"/>
                <a:cs typeface="Montserrat"/>
                <a:sym typeface="Montserrat"/>
              </a:rPr>
              <a:t>tDCS  Preliminary POC</a:t>
            </a:r>
            <a:endParaRPr sz="12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1" i="0" u="none" strike="noStrike" cap="none">
                <a:solidFill>
                  <a:schemeClr val="lt1"/>
                </a:solidFill>
                <a:latin typeface="Montserrat" pitchFamily="2" charset="77"/>
                <a:ea typeface="Montserrat"/>
                <a:cs typeface="Montserrat"/>
                <a:sym typeface="Montserrat"/>
              </a:rPr>
              <a:t>Detecting Signal effect</a:t>
            </a:r>
            <a:endParaRPr sz="1200" b="0" i="0" u="none" strike="noStrike" cap="none">
              <a:solidFill>
                <a:schemeClr val="lt1"/>
              </a:solidFill>
              <a:latin typeface="Montserrat" pitchFamily="2" charset="77"/>
              <a:ea typeface="Montserrat"/>
              <a:cs typeface="Montserrat"/>
              <a:sym typeface="Montserrat"/>
            </a:endParaRPr>
          </a:p>
          <a:p>
            <a:pPr marL="108000" marR="0" lvl="1" indent="0" algn="ctr" rtl="0">
              <a:spcBef>
                <a:spcPts val="0"/>
              </a:spcBef>
              <a:spcAft>
                <a:spcPts val="0"/>
              </a:spcAft>
              <a:buNone/>
            </a:pPr>
            <a:endParaRPr sz="2700" b="1" i="0" u="none" strike="noStrike" cap="none">
              <a:solidFill>
                <a:schemeClr val="lt1"/>
              </a:solidFill>
              <a:latin typeface="Montserrat" pitchFamily="2" charset="77"/>
              <a:ea typeface="Calibri"/>
              <a:cs typeface="Calibri"/>
              <a:sym typeface="Calibri"/>
            </a:endParaRPr>
          </a:p>
          <a:p>
            <a:pPr marL="108000" marR="0" lvl="1" indent="0" algn="ctr" rtl="0">
              <a:spcBef>
                <a:spcPts val="0"/>
              </a:spcBef>
              <a:spcAft>
                <a:spcPts val="0"/>
              </a:spcAft>
              <a:buNone/>
            </a:pPr>
            <a:endParaRPr sz="2700" b="0" i="0" u="none" strike="noStrike" cap="none">
              <a:solidFill>
                <a:schemeClr val="lt1"/>
              </a:solidFill>
              <a:latin typeface="Montserrat" pitchFamily="2" charset="77"/>
              <a:ea typeface="Georgia"/>
              <a:cs typeface="Georgia"/>
              <a:sym typeface="Georgia"/>
            </a:endParaRPr>
          </a:p>
        </p:txBody>
      </p:sp>
      <p:sp>
        <p:nvSpPr>
          <p:cNvPr id="323" name="Google Shape;323;p8"/>
          <p:cNvSpPr/>
          <p:nvPr/>
        </p:nvSpPr>
        <p:spPr>
          <a:xfrm>
            <a:off x="14042686" y="2992126"/>
            <a:ext cx="2369400" cy="830936"/>
          </a:xfrm>
          <a:prstGeom prst="rect">
            <a:avLst/>
          </a:prstGeom>
          <a:noFill/>
          <a:ln>
            <a:noFill/>
          </a:ln>
        </p:spPr>
        <p:txBody>
          <a:bodyPr spcFirstLastPara="1" wrap="square" lIns="137125" tIns="68550" rIns="137125" bIns="68550" anchor="t" anchorCtr="0">
            <a:spAutoFit/>
          </a:bodyPr>
          <a:lstStyle/>
          <a:p>
            <a:pPr marL="108000" marR="0" lvl="1" indent="0" algn="l" rtl="0">
              <a:spcBef>
                <a:spcPts val="0"/>
              </a:spcBef>
              <a:spcAft>
                <a:spcPts val="0"/>
              </a:spcAft>
              <a:buNone/>
            </a:pPr>
            <a:r>
              <a:rPr lang="en-US" sz="2000" b="1" i="0" u="none" strike="noStrike" cap="none">
                <a:solidFill>
                  <a:schemeClr val="lt1"/>
                </a:solidFill>
                <a:latin typeface="Montserrat" pitchFamily="2" charset="77"/>
                <a:ea typeface="Montserrat"/>
                <a:cs typeface="Montserrat"/>
                <a:sym typeface="Montserrat"/>
              </a:rPr>
              <a:t>2020</a:t>
            </a:r>
            <a:r>
              <a:rPr lang="en-US" sz="2100" b="1" i="0" u="none" strike="noStrike" cap="none">
                <a:solidFill>
                  <a:schemeClr val="lt1"/>
                </a:solidFill>
                <a:latin typeface="Montserrat" pitchFamily="2" charset="77"/>
                <a:ea typeface="Montserrat"/>
                <a:cs typeface="Montserrat"/>
                <a:sym typeface="Montserrat"/>
              </a:rPr>
              <a:t> </a:t>
            </a:r>
            <a:endParaRPr sz="27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0" i="0" u="none" strike="noStrike" cap="none">
                <a:solidFill>
                  <a:schemeClr val="lt1"/>
                </a:solidFill>
                <a:latin typeface="Montserrat" pitchFamily="2" charset="77"/>
                <a:ea typeface="Montserrat"/>
                <a:cs typeface="Montserrat"/>
                <a:sym typeface="Montserrat"/>
              </a:rPr>
              <a:t>Japan POC</a:t>
            </a:r>
            <a:endParaRPr sz="12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1" i="0" u="none" strike="noStrike" cap="none">
                <a:solidFill>
                  <a:schemeClr val="lt1"/>
                </a:solidFill>
                <a:latin typeface="Montserrat" pitchFamily="2" charset="77"/>
                <a:ea typeface="Montserrat"/>
                <a:cs typeface="Montserrat"/>
                <a:sym typeface="Montserrat"/>
              </a:rPr>
              <a:t>cognitive performance</a:t>
            </a:r>
            <a:endParaRPr sz="1200" b="1" i="0" u="none" strike="noStrike" cap="none">
              <a:solidFill>
                <a:schemeClr val="lt1"/>
              </a:solidFill>
              <a:latin typeface="Montserrat" pitchFamily="2" charset="77"/>
              <a:ea typeface="Montserrat"/>
              <a:cs typeface="Montserrat"/>
              <a:sym typeface="Montserrat"/>
            </a:endParaRPr>
          </a:p>
        </p:txBody>
      </p:sp>
      <p:pic>
        <p:nvPicPr>
          <p:cNvPr id="324" name="Google Shape;324;p8"/>
          <p:cNvPicPr preferRelativeResize="0"/>
          <p:nvPr/>
        </p:nvPicPr>
        <p:blipFill rotWithShape="1">
          <a:blip r:embed="rId4">
            <a:alphaModFix/>
          </a:blip>
          <a:srcRect/>
          <a:stretch/>
        </p:blipFill>
        <p:spPr>
          <a:xfrm>
            <a:off x="14310294" y="4710954"/>
            <a:ext cx="1877733" cy="1347444"/>
          </a:xfrm>
          <a:prstGeom prst="rect">
            <a:avLst/>
          </a:prstGeom>
          <a:noFill/>
          <a:ln>
            <a:noFill/>
          </a:ln>
          <a:effectLst>
            <a:outerShdw blurRad="88900" sx="103000" sy="103000" algn="ctr" rotWithShape="0">
              <a:srgbClr val="7F7F7F">
                <a:alpha val="61568"/>
              </a:srgbClr>
            </a:outerShdw>
          </a:effectLst>
        </p:spPr>
      </p:pic>
      <p:pic>
        <p:nvPicPr>
          <p:cNvPr id="325" name="Google Shape;325;p8"/>
          <p:cNvPicPr preferRelativeResize="0"/>
          <p:nvPr/>
        </p:nvPicPr>
        <p:blipFill rotWithShape="1">
          <a:blip r:embed="rId5">
            <a:alphaModFix/>
          </a:blip>
          <a:srcRect/>
          <a:stretch/>
        </p:blipFill>
        <p:spPr>
          <a:xfrm>
            <a:off x="17006923" y="4703611"/>
            <a:ext cx="620169" cy="422235"/>
          </a:xfrm>
          <a:prstGeom prst="rect">
            <a:avLst/>
          </a:prstGeom>
          <a:noFill/>
          <a:ln w="9525" cap="flat" cmpd="sng">
            <a:solidFill>
              <a:schemeClr val="lt1"/>
            </a:solidFill>
            <a:prstDash val="solid"/>
            <a:round/>
            <a:headEnd type="none" w="sm" len="sm"/>
            <a:tailEnd type="none" w="sm" len="sm"/>
          </a:ln>
          <a:effectLst>
            <a:outerShdw blurRad="101600" sx="107000" sy="107000" algn="ctr" rotWithShape="0">
              <a:srgbClr val="000000">
                <a:alpha val="74509"/>
              </a:srgbClr>
            </a:outerShdw>
          </a:effectLst>
        </p:spPr>
      </p:pic>
      <p:pic>
        <p:nvPicPr>
          <p:cNvPr id="326" name="Google Shape;326;p8"/>
          <p:cNvPicPr preferRelativeResize="0"/>
          <p:nvPr/>
        </p:nvPicPr>
        <p:blipFill rotWithShape="1">
          <a:blip r:embed="rId6">
            <a:alphaModFix/>
          </a:blip>
          <a:srcRect/>
          <a:stretch/>
        </p:blipFill>
        <p:spPr>
          <a:xfrm>
            <a:off x="16268042" y="4707213"/>
            <a:ext cx="620169" cy="377204"/>
          </a:xfrm>
          <a:prstGeom prst="rect">
            <a:avLst/>
          </a:prstGeom>
          <a:noFill/>
          <a:ln w="9525" cap="flat" cmpd="sng">
            <a:solidFill>
              <a:schemeClr val="lt1"/>
            </a:solidFill>
            <a:prstDash val="solid"/>
            <a:round/>
            <a:headEnd type="none" w="sm" len="sm"/>
            <a:tailEnd type="none" w="sm" len="sm"/>
          </a:ln>
          <a:effectLst>
            <a:outerShdw blurRad="101600" sx="107000" sy="107000" algn="ctr" rotWithShape="0">
              <a:srgbClr val="000000">
                <a:alpha val="74509"/>
              </a:srgbClr>
            </a:outerShdw>
          </a:effectLst>
        </p:spPr>
      </p:pic>
      <p:sp>
        <p:nvSpPr>
          <p:cNvPr id="327" name="Google Shape;327;p8"/>
          <p:cNvSpPr txBox="1"/>
          <p:nvPr/>
        </p:nvSpPr>
        <p:spPr>
          <a:xfrm>
            <a:off x="13383932" y="6474006"/>
            <a:ext cx="4503242" cy="902252"/>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000" b="1" i="0" u="none" strike="noStrike" cap="none">
                <a:solidFill>
                  <a:schemeClr val="lt1"/>
                </a:solidFill>
                <a:latin typeface="Montserrat" pitchFamily="2" charset="77"/>
                <a:ea typeface="Montserrat"/>
                <a:cs typeface="Montserrat"/>
                <a:sym typeface="Montserrat"/>
              </a:rPr>
              <a:t>Results:</a:t>
            </a:r>
            <a:endParaRPr sz="20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0" i="0" u="none" strike="noStrike" cap="none">
                <a:solidFill>
                  <a:schemeClr val="lt1"/>
                </a:solidFill>
                <a:latin typeface="Montserrat" pitchFamily="2" charset="77"/>
                <a:ea typeface="Montserrat"/>
                <a:cs typeface="Montserrat"/>
                <a:sym typeface="Montserrat"/>
              </a:rPr>
              <a:t>More than 70% cognitive performance was CORRELATED with less left-brain activity effort</a:t>
            </a:r>
            <a:endParaRPr sz="1200" b="0" i="0" u="none" strike="noStrike" cap="none">
              <a:solidFill>
                <a:schemeClr val="lt1"/>
              </a:solidFill>
              <a:latin typeface="Montserrat" pitchFamily="2" charset="77"/>
              <a:ea typeface="Montserrat"/>
              <a:cs typeface="Montserrat"/>
              <a:sym typeface="Montserrat"/>
            </a:endParaRPr>
          </a:p>
        </p:txBody>
      </p:sp>
      <p:cxnSp>
        <p:nvCxnSpPr>
          <p:cNvPr id="328" name="Google Shape;328;p8"/>
          <p:cNvCxnSpPr/>
          <p:nvPr/>
        </p:nvCxnSpPr>
        <p:spPr>
          <a:xfrm>
            <a:off x="813191" y="6387478"/>
            <a:ext cx="15402576" cy="46514"/>
          </a:xfrm>
          <a:prstGeom prst="straightConnector1">
            <a:avLst/>
          </a:prstGeom>
          <a:noFill/>
          <a:ln w="31750" cap="flat" cmpd="sng">
            <a:solidFill>
              <a:schemeClr val="lt1"/>
            </a:solidFill>
            <a:prstDash val="solid"/>
            <a:round/>
            <a:headEnd type="none" w="sm" len="sm"/>
            <a:tailEnd type="triangle" w="med" len="med"/>
          </a:ln>
          <a:effectLst>
            <a:outerShdw blurRad="50800" dist="50800" dir="5400000" sx="5000" sy="5000" algn="ctr" rotWithShape="0">
              <a:srgbClr val="000000">
                <a:alpha val="42352"/>
              </a:srgbClr>
            </a:outerShdw>
          </a:effectLst>
        </p:spPr>
      </p:cxnSp>
      <p:cxnSp>
        <p:nvCxnSpPr>
          <p:cNvPr id="329" name="Google Shape;329;p8"/>
          <p:cNvCxnSpPr>
            <a:endCxn id="330" idx="0"/>
          </p:cNvCxnSpPr>
          <p:nvPr/>
        </p:nvCxnSpPr>
        <p:spPr>
          <a:xfrm>
            <a:off x="7918944" y="5193058"/>
            <a:ext cx="0" cy="1079100"/>
          </a:xfrm>
          <a:prstGeom prst="straightConnector1">
            <a:avLst/>
          </a:prstGeom>
          <a:noFill/>
          <a:ln w="9525" cap="flat" cmpd="sng">
            <a:solidFill>
              <a:schemeClr val="lt1"/>
            </a:solidFill>
            <a:prstDash val="solid"/>
            <a:round/>
            <a:headEnd type="none" w="sm" len="sm"/>
            <a:tailEnd type="none" w="sm" len="sm"/>
          </a:ln>
        </p:spPr>
      </p:cxnSp>
      <p:cxnSp>
        <p:nvCxnSpPr>
          <p:cNvPr id="331" name="Google Shape;331;p8"/>
          <p:cNvCxnSpPr/>
          <p:nvPr/>
        </p:nvCxnSpPr>
        <p:spPr>
          <a:xfrm>
            <a:off x="11554355" y="5571862"/>
            <a:ext cx="19467" cy="874467"/>
          </a:xfrm>
          <a:prstGeom prst="straightConnector1">
            <a:avLst/>
          </a:prstGeom>
          <a:noFill/>
          <a:ln w="9525" cap="flat" cmpd="sng">
            <a:solidFill>
              <a:schemeClr val="lt1"/>
            </a:solidFill>
            <a:prstDash val="solid"/>
            <a:round/>
            <a:headEnd type="none" w="sm" len="sm"/>
            <a:tailEnd type="none" w="sm" len="sm"/>
          </a:ln>
        </p:spPr>
      </p:cxnSp>
      <p:cxnSp>
        <p:nvCxnSpPr>
          <p:cNvPr id="332" name="Google Shape;332;p8"/>
          <p:cNvCxnSpPr/>
          <p:nvPr/>
        </p:nvCxnSpPr>
        <p:spPr>
          <a:xfrm>
            <a:off x="2526787" y="6322510"/>
            <a:ext cx="0" cy="1302347"/>
          </a:xfrm>
          <a:prstGeom prst="straightConnector1">
            <a:avLst/>
          </a:prstGeom>
          <a:noFill/>
          <a:ln w="9525" cap="flat" cmpd="sng">
            <a:solidFill>
              <a:schemeClr val="lt1"/>
            </a:solidFill>
            <a:prstDash val="solid"/>
            <a:round/>
            <a:headEnd type="none" w="sm" len="sm"/>
            <a:tailEnd type="none" w="sm" len="sm"/>
          </a:ln>
        </p:spPr>
      </p:cxnSp>
      <p:cxnSp>
        <p:nvCxnSpPr>
          <p:cNvPr id="333" name="Google Shape;333;p8"/>
          <p:cNvCxnSpPr/>
          <p:nvPr/>
        </p:nvCxnSpPr>
        <p:spPr>
          <a:xfrm>
            <a:off x="6116163" y="6371886"/>
            <a:ext cx="0" cy="1238406"/>
          </a:xfrm>
          <a:prstGeom prst="straightConnector1">
            <a:avLst/>
          </a:prstGeom>
          <a:noFill/>
          <a:ln w="9525" cap="flat" cmpd="sng">
            <a:solidFill>
              <a:schemeClr val="lt1"/>
            </a:solidFill>
            <a:prstDash val="solid"/>
            <a:round/>
            <a:headEnd type="none" w="sm" len="sm"/>
            <a:tailEnd type="none" w="sm" len="sm"/>
          </a:ln>
        </p:spPr>
      </p:cxnSp>
      <p:cxnSp>
        <p:nvCxnSpPr>
          <p:cNvPr id="334" name="Google Shape;334;p8"/>
          <p:cNvCxnSpPr/>
          <p:nvPr/>
        </p:nvCxnSpPr>
        <p:spPr>
          <a:xfrm>
            <a:off x="1066800" y="5202061"/>
            <a:ext cx="0" cy="1238406"/>
          </a:xfrm>
          <a:prstGeom prst="straightConnector1">
            <a:avLst/>
          </a:prstGeom>
          <a:noFill/>
          <a:ln w="9525" cap="flat" cmpd="sng">
            <a:solidFill>
              <a:schemeClr val="lt1"/>
            </a:solidFill>
            <a:prstDash val="solid"/>
            <a:round/>
            <a:headEnd type="none" w="sm" len="sm"/>
            <a:tailEnd type="none" w="sm" len="sm"/>
          </a:ln>
        </p:spPr>
      </p:cxnSp>
      <p:cxnSp>
        <p:nvCxnSpPr>
          <p:cNvPr id="335" name="Google Shape;335;p8"/>
          <p:cNvCxnSpPr/>
          <p:nvPr/>
        </p:nvCxnSpPr>
        <p:spPr>
          <a:xfrm>
            <a:off x="10045734" y="6371886"/>
            <a:ext cx="0" cy="1238406"/>
          </a:xfrm>
          <a:prstGeom prst="straightConnector1">
            <a:avLst/>
          </a:prstGeom>
          <a:noFill/>
          <a:ln w="9525" cap="flat" cmpd="sng">
            <a:solidFill>
              <a:schemeClr val="lt1"/>
            </a:solidFill>
            <a:prstDash val="solid"/>
            <a:round/>
            <a:headEnd type="none" w="sm" len="sm"/>
            <a:tailEnd type="none" w="sm" len="sm"/>
          </a:ln>
        </p:spPr>
      </p:cxnSp>
      <p:cxnSp>
        <p:nvCxnSpPr>
          <p:cNvPr id="336" name="Google Shape;336;p8"/>
          <p:cNvCxnSpPr>
            <a:endCxn id="337" idx="4"/>
          </p:cNvCxnSpPr>
          <p:nvPr/>
        </p:nvCxnSpPr>
        <p:spPr>
          <a:xfrm>
            <a:off x="14900222" y="6058303"/>
            <a:ext cx="2100" cy="426300"/>
          </a:xfrm>
          <a:prstGeom prst="straightConnector1">
            <a:avLst/>
          </a:prstGeom>
          <a:noFill/>
          <a:ln w="9525" cap="flat" cmpd="sng">
            <a:solidFill>
              <a:schemeClr val="lt1"/>
            </a:solidFill>
            <a:prstDash val="solid"/>
            <a:round/>
            <a:headEnd type="none" w="sm" len="sm"/>
            <a:tailEnd type="none" w="sm" len="sm"/>
          </a:ln>
        </p:spPr>
      </p:cxnSp>
      <p:pic>
        <p:nvPicPr>
          <p:cNvPr id="338" name="Google Shape;338;p8"/>
          <p:cNvPicPr preferRelativeResize="0"/>
          <p:nvPr/>
        </p:nvPicPr>
        <p:blipFill rotWithShape="1">
          <a:blip r:embed="rId7">
            <a:alphaModFix/>
          </a:blip>
          <a:srcRect/>
          <a:stretch/>
        </p:blipFill>
        <p:spPr>
          <a:xfrm>
            <a:off x="738214" y="5149854"/>
            <a:ext cx="772257" cy="469408"/>
          </a:xfrm>
          <a:prstGeom prst="rect">
            <a:avLst/>
          </a:prstGeom>
          <a:noFill/>
          <a:ln>
            <a:noFill/>
          </a:ln>
          <a:effectLst>
            <a:outerShdw blurRad="88900" sx="103000" sy="103000" algn="ctr" rotWithShape="0">
              <a:srgbClr val="7F7F7F">
                <a:alpha val="61568"/>
              </a:srgbClr>
            </a:outerShdw>
          </a:effectLst>
        </p:spPr>
      </p:pic>
      <p:pic>
        <p:nvPicPr>
          <p:cNvPr id="339" name="Google Shape;339;p8"/>
          <p:cNvPicPr preferRelativeResize="0"/>
          <p:nvPr/>
        </p:nvPicPr>
        <p:blipFill rotWithShape="1">
          <a:blip r:embed="rId8">
            <a:alphaModFix/>
          </a:blip>
          <a:srcRect/>
          <a:stretch/>
        </p:blipFill>
        <p:spPr>
          <a:xfrm>
            <a:off x="5387535" y="7191571"/>
            <a:ext cx="949353" cy="634640"/>
          </a:xfrm>
          <a:prstGeom prst="rect">
            <a:avLst/>
          </a:prstGeom>
          <a:noFill/>
          <a:ln>
            <a:noFill/>
          </a:ln>
          <a:effectLst>
            <a:outerShdw blurRad="88900" sx="103000" sy="103000" algn="ctr" rotWithShape="0">
              <a:srgbClr val="7F7F7F">
                <a:alpha val="61568"/>
              </a:srgbClr>
            </a:outerShdw>
          </a:effectLst>
        </p:spPr>
      </p:pic>
      <p:pic>
        <p:nvPicPr>
          <p:cNvPr id="340" name="Google Shape;340;p8"/>
          <p:cNvPicPr preferRelativeResize="0"/>
          <p:nvPr/>
        </p:nvPicPr>
        <p:blipFill rotWithShape="1">
          <a:blip r:embed="rId9">
            <a:alphaModFix/>
          </a:blip>
          <a:srcRect/>
          <a:stretch/>
        </p:blipFill>
        <p:spPr>
          <a:xfrm>
            <a:off x="9793638" y="7160821"/>
            <a:ext cx="986564" cy="660833"/>
          </a:xfrm>
          <a:prstGeom prst="rect">
            <a:avLst/>
          </a:prstGeom>
          <a:noFill/>
          <a:ln>
            <a:noFill/>
          </a:ln>
          <a:effectLst>
            <a:outerShdw blurRad="88900" sx="103000" sy="103000" algn="ctr" rotWithShape="0">
              <a:srgbClr val="7F7F7F">
                <a:alpha val="61568"/>
              </a:srgbClr>
            </a:outerShdw>
          </a:effectLst>
        </p:spPr>
      </p:pic>
      <p:pic>
        <p:nvPicPr>
          <p:cNvPr id="341" name="Google Shape;341;p8"/>
          <p:cNvPicPr preferRelativeResize="0"/>
          <p:nvPr/>
        </p:nvPicPr>
        <p:blipFill rotWithShape="1">
          <a:blip r:embed="rId10">
            <a:alphaModFix/>
          </a:blip>
          <a:srcRect/>
          <a:stretch/>
        </p:blipFill>
        <p:spPr>
          <a:xfrm>
            <a:off x="7744364" y="5180812"/>
            <a:ext cx="689552" cy="451048"/>
          </a:xfrm>
          <a:prstGeom prst="rect">
            <a:avLst/>
          </a:prstGeom>
          <a:noFill/>
          <a:ln>
            <a:noFill/>
          </a:ln>
          <a:effectLst>
            <a:outerShdw blurRad="88900" sx="103000" sy="103000" algn="ctr" rotWithShape="0">
              <a:srgbClr val="7F7F7F">
                <a:alpha val="61568"/>
              </a:srgbClr>
            </a:outerShdw>
          </a:effectLst>
        </p:spPr>
      </p:pic>
      <p:sp>
        <p:nvSpPr>
          <p:cNvPr id="342" name="Google Shape;342;p8"/>
          <p:cNvSpPr/>
          <p:nvPr/>
        </p:nvSpPr>
        <p:spPr>
          <a:xfrm>
            <a:off x="16237177" y="5185794"/>
            <a:ext cx="1389913" cy="888117"/>
          </a:xfrm>
          <a:prstGeom prst="roundRect">
            <a:avLst>
              <a:gd name="adj" fmla="val 16667"/>
            </a:avLst>
          </a:prstGeom>
          <a:blipFill rotWithShape="1">
            <a:blip r:embed="rId11">
              <a:alphaModFix/>
            </a:blip>
            <a:stretch>
              <a:fillRect/>
            </a:stretch>
          </a:blipFill>
          <a:ln>
            <a:noFill/>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343" name="Google Shape;343;p8"/>
          <p:cNvSpPr/>
          <p:nvPr/>
        </p:nvSpPr>
        <p:spPr>
          <a:xfrm>
            <a:off x="12146508" y="5808939"/>
            <a:ext cx="655351" cy="422235"/>
          </a:xfrm>
          <a:prstGeom prst="roundRect">
            <a:avLst>
              <a:gd name="adj" fmla="val 16667"/>
            </a:avLst>
          </a:prstGeom>
          <a:blipFill rotWithShape="1">
            <a:blip r:embed="rId12">
              <a:alphaModFix/>
            </a:blip>
            <a:stretch>
              <a:fillRect/>
            </a:stretch>
          </a:blipFill>
          <a:ln w="15875" cap="rnd" cmpd="sng">
            <a:solidFill>
              <a:srgbClr val="023046"/>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cxnSp>
        <p:nvCxnSpPr>
          <p:cNvPr id="344" name="Google Shape;344;p8"/>
          <p:cNvCxnSpPr/>
          <p:nvPr/>
        </p:nvCxnSpPr>
        <p:spPr>
          <a:xfrm>
            <a:off x="4343400" y="5294099"/>
            <a:ext cx="0" cy="1155273"/>
          </a:xfrm>
          <a:prstGeom prst="straightConnector1">
            <a:avLst/>
          </a:prstGeom>
          <a:noFill/>
          <a:ln w="9525" cap="flat" cmpd="sng">
            <a:solidFill>
              <a:schemeClr val="lt1"/>
            </a:solidFill>
            <a:prstDash val="solid"/>
            <a:round/>
            <a:headEnd type="none" w="sm" len="sm"/>
            <a:tailEnd type="none" w="sm" len="sm"/>
          </a:ln>
        </p:spPr>
      </p:cxnSp>
      <p:pic>
        <p:nvPicPr>
          <p:cNvPr id="345" name="Google Shape;345;p8" descr="A picture containing indoor, wall, person, table&#10;&#10;Description automatically generated"/>
          <p:cNvPicPr preferRelativeResize="0"/>
          <p:nvPr/>
        </p:nvPicPr>
        <p:blipFill rotWithShape="1">
          <a:blip r:embed="rId13">
            <a:alphaModFix/>
          </a:blip>
          <a:srcRect/>
          <a:stretch/>
        </p:blipFill>
        <p:spPr>
          <a:xfrm>
            <a:off x="1569741" y="7235463"/>
            <a:ext cx="1018721" cy="642096"/>
          </a:xfrm>
          <a:prstGeom prst="rect">
            <a:avLst/>
          </a:prstGeom>
          <a:noFill/>
          <a:ln>
            <a:noFill/>
          </a:ln>
          <a:effectLst>
            <a:outerShdw blurRad="88900" sx="103000" sy="103000" algn="ctr" rotWithShape="0">
              <a:srgbClr val="7F7F7F">
                <a:alpha val="61568"/>
              </a:srgbClr>
            </a:outerShdw>
          </a:effectLst>
        </p:spPr>
      </p:pic>
      <p:sp>
        <p:nvSpPr>
          <p:cNvPr id="346" name="Google Shape;346;p8"/>
          <p:cNvSpPr txBox="1"/>
          <p:nvPr/>
        </p:nvSpPr>
        <p:spPr>
          <a:xfrm>
            <a:off x="2470484" y="7112484"/>
            <a:ext cx="2616301" cy="893034"/>
          </a:xfrm>
          <a:prstGeom prst="rect">
            <a:avLst/>
          </a:prstGeom>
          <a:noFill/>
          <a:ln>
            <a:noFill/>
          </a:ln>
        </p:spPr>
        <p:txBody>
          <a:bodyPr spcFirstLastPara="1" wrap="square" lIns="137125" tIns="68550" rIns="137125" bIns="68550" anchor="t" anchorCtr="0">
            <a:noAutofit/>
          </a:bodyPr>
          <a:lstStyle/>
          <a:p>
            <a:pPr marL="108000" marR="0" lvl="1" indent="0" algn="l" rtl="0">
              <a:spcBef>
                <a:spcPts val="0"/>
              </a:spcBef>
              <a:spcAft>
                <a:spcPts val="0"/>
              </a:spcAft>
              <a:buNone/>
            </a:pPr>
            <a:r>
              <a:rPr lang="en-US" sz="2000" b="1" i="0" u="none" strike="noStrike" cap="none">
                <a:solidFill>
                  <a:schemeClr val="lt1"/>
                </a:solidFill>
                <a:latin typeface="Montserrat" pitchFamily="2" charset="77"/>
                <a:ea typeface="Montserrat"/>
                <a:cs typeface="Montserrat"/>
                <a:sym typeface="Montserrat"/>
              </a:rPr>
              <a:t>2016</a:t>
            </a:r>
            <a:endParaRPr sz="20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0" i="0" u="none" strike="noStrike" cap="none">
                <a:solidFill>
                  <a:schemeClr val="lt1"/>
                </a:solidFill>
                <a:latin typeface="Montserrat" pitchFamily="2" charset="77"/>
                <a:ea typeface="Montserrat"/>
                <a:cs typeface="Montserrat"/>
                <a:sym typeface="Montserrat"/>
              </a:rPr>
              <a:t>Ronen deaf test</a:t>
            </a:r>
            <a:endParaRPr sz="12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r>
              <a:rPr lang="en-US" sz="1200" b="1" i="0" u="none" strike="noStrike" cap="none">
                <a:solidFill>
                  <a:schemeClr val="lt1"/>
                </a:solidFill>
                <a:latin typeface="Montserrat" pitchFamily="2" charset="77"/>
                <a:ea typeface="Montserrat"/>
                <a:cs typeface="Montserrat"/>
                <a:sym typeface="Montserrat"/>
              </a:rPr>
              <a:t>Detecting Ultrasonic signal</a:t>
            </a:r>
            <a:endParaRPr sz="1200" b="0" i="0" u="none" strike="noStrike" cap="none">
              <a:solidFill>
                <a:schemeClr val="lt1"/>
              </a:solidFill>
              <a:latin typeface="Montserrat" pitchFamily="2" charset="77"/>
              <a:ea typeface="Montserrat"/>
              <a:cs typeface="Montserrat"/>
              <a:sym typeface="Montserrat"/>
            </a:endParaRPr>
          </a:p>
          <a:p>
            <a:pPr marL="108000" marR="0" lvl="1" indent="0" algn="l" rtl="0">
              <a:spcBef>
                <a:spcPts val="0"/>
              </a:spcBef>
              <a:spcAft>
                <a:spcPts val="0"/>
              </a:spcAft>
              <a:buNone/>
            </a:pPr>
            <a:endParaRPr sz="1500" b="1" i="0" u="none" strike="noStrike" cap="none">
              <a:solidFill>
                <a:schemeClr val="lt1"/>
              </a:solidFill>
              <a:latin typeface="Montserrat" pitchFamily="2" charset="77"/>
              <a:ea typeface="Calibri"/>
              <a:cs typeface="Calibri"/>
              <a:sym typeface="Calibri"/>
            </a:endParaRPr>
          </a:p>
          <a:p>
            <a:pPr marL="108000" marR="0" lvl="1" indent="0" algn="l" rtl="0">
              <a:spcBef>
                <a:spcPts val="0"/>
              </a:spcBef>
              <a:spcAft>
                <a:spcPts val="0"/>
              </a:spcAft>
              <a:buNone/>
            </a:pPr>
            <a:endParaRPr sz="1650" b="0" i="0" u="none" strike="noStrike" cap="none">
              <a:solidFill>
                <a:schemeClr val="lt1"/>
              </a:solidFill>
              <a:latin typeface="Montserrat" pitchFamily="2" charset="77"/>
              <a:ea typeface="Georgia"/>
              <a:cs typeface="Georgia"/>
              <a:sym typeface="Georgia"/>
            </a:endParaRPr>
          </a:p>
        </p:txBody>
      </p:sp>
      <p:sp>
        <p:nvSpPr>
          <p:cNvPr id="347" name="Google Shape;347;p8"/>
          <p:cNvSpPr/>
          <p:nvPr/>
        </p:nvSpPr>
        <p:spPr>
          <a:xfrm>
            <a:off x="14779088" y="6311927"/>
            <a:ext cx="246470" cy="219162"/>
          </a:xfrm>
          <a:prstGeom prst="ellipse">
            <a:avLst/>
          </a:prstGeom>
          <a:solidFill>
            <a:srgbClr val="BFBFBF"/>
          </a:solidFill>
          <a:ln w="9525" cap="rnd" cmpd="sng">
            <a:solidFill>
              <a:srgbClr val="073F83">
                <a:alpha val="60000"/>
              </a:srgb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pic>
        <p:nvPicPr>
          <p:cNvPr id="348" name="Google Shape;348;p8"/>
          <p:cNvPicPr preferRelativeResize="0"/>
          <p:nvPr/>
        </p:nvPicPr>
        <p:blipFill rotWithShape="1">
          <a:blip r:embed="rId14">
            <a:alphaModFix/>
          </a:blip>
          <a:srcRect/>
          <a:stretch/>
        </p:blipFill>
        <p:spPr>
          <a:xfrm>
            <a:off x="4124614" y="5163058"/>
            <a:ext cx="762893" cy="439806"/>
          </a:xfrm>
          <a:prstGeom prst="rect">
            <a:avLst/>
          </a:prstGeom>
          <a:noFill/>
          <a:ln>
            <a:noFill/>
          </a:ln>
          <a:effectLst>
            <a:outerShdw blurRad="88900" sx="103000" sy="103000" algn="ctr" rotWithShape="0">
              <a:srgbClr val="7F7F7F">
                <a:alpha val="61568"/>
              </a:srgbClr>
            </a:outerShdw>
          </a:effectLst>
        </p:spPr>
      </p:pic>
      <p:cxnSp>
        <p:nvCxnSpPr>
          <p:cNvPr id="349" name="Google Shape;349;p8"/>
          <p:cNvCxnSpPr/>
          <p:nvPr/>
        </p:nvCxnSpPr>
        <p:spPr>
          <a:xfrm rot="10800000">
            <a:off x="13544205" y="4086140"/>
            <a:ext cx="766089" cy="624815"/>
          </a:xfrm>
          <a:prstGeom prst="straightConnector1">
            <a:avLst/>
          </a:prstGeom>
          <a:noFill/>
          <a:ln w="19050" cap="rnd" cmpd="sng">
            <a:solidFill>
              <a:schemeClr val="lt1">
                <a:alpha val="60000"/>
              </a:schemeClr>
            </a:solidFill>
            <a:prstDash val="solid"/>
            <a:round/>
            <a:headEnd type="none" w="sm" len="sm"/>
            <a:tailEnd type="triangle" w="med" len="med"/>
          </a:ln>
        </p:spPr>
      </p:cxnSp>
      <p:sp>
        <p:nvSpPr>
          <p:cNvPr id="350" name="Google Shape;350;p8"/>
          <p:cNvSpPr/>
          <p:nvPr/>
        </p:nvSpPr>
        <p:spPr>
          <a:xfrm>
            <a:off x="907504" y="2606405"/>
            <a:ext cx="7120776" cy="1107935"/>
          </a:xfrm>
          <a:prstGeom prst="rect">
            <a:avLst/>
          </a:prstGeom>
          <a:noFill/>
          <a:ln>
            <a:noFill/>
          </a:ln>
        </p:spPr>
        <p:txBody>
          <a:bodyPr spcFirstLastPara="1" wrap="square" lIns="137125" tIns="68550" rIns="137125" bIns="68550" anchor="t" anchorCtr="0">
            <a:spAutoFit/>
          </a:bodyPr>
          <a:lstStyle/>
          <a:p>
            <a:pPr marL="0" marR="0" lvl="1" indent="0" algn="l" rtl="0">
              <a:lnSpc>
                <a:spcPct val="150000"/>
              </a:lnSpc>
              <a:spcBef>
                <a:spcPts val="0"/>
              </a:spcBef>
              <a:spcAft>
                <a:spcPts val="0"/>
              </a:spcAft>
              <a:buNone/>
            </a:pPr>
            <a:r>
              <a:rPr lang="en-US" sz="4200" b="0" i="0" u="none" strike="noStrike" cap="none">
                <a:solidFill>
                  <a:schemeClr val="lt1"/>
                </a:solidFill>
                <a:latin typeface="Montserrat" pitchFamily="2" charset="77"/>
                <a:ea typeface="Montserrat SemiBold"/>
                <a:cs typeface="Montserrat SemiBold"/>
                <a:sym typeface="Montserrat SemiBold"/>
              </a:rPr>
              <a:t>Case Studies</a:t>
            </a:r>
            <a:endParaRPr sz="4200" b="0" i="0" u="none" strike="noStrike" cap="none">
              <a:solidFill>
                <a:schemeClr val="lt1"/>
              </a:solidFill>
              <a:latin typeface="Montserrat" pitchFamily="2" charset="77"/>
              <a:ea typeface="Montserrat SemiBold"/>
              <a:cs typeface="Montserrat SemiBold"/>
              <a:sym typeface="Montserrat SemiBold"/>
            </a:endParaRPr>
          </a:p>
        </p:txBody>
      </p:sp>
      <p:grpSp>
        <p:nvGrpSpPr>
          <p:cNvPr id="351" name="Google Shape;351;p8"/>
          <p:cNvGrpSpPr/>
          <p:nvPr/>
        </p:nvGrpSpPr>
        <p:grpSpPr>
          <a:xfrm>
            <a:off x="957379" y="6265441"/>
            <a:ext cx="246470" cy="219162"/>
            <a:chOff x="862603" y="6693564"/>
            <a:chExt cx="246470" cy="219162"/>
          </a:xfrm>
        </p:grpSpPr>
        <p:sp>
          <p:nvSpPr>
            <p:cNvPr id="352" name="Google Shape;352;p8"/>
            <p:cNvSpPr/>
            <p:nvPr/>
          </p:nvSpPr>
          <p:spPr>
            <a:xfrm>
              <a:off x="862603" y="6693564"/>
              <a:ext cx="246470" cy="219162"/>
            </a:xfrm>
            <a:prstGeom prst="ellipse">
              <a:avLst/>
            </a:prstGeom>
            <a:solidFill>
              <a:srgbClr val="BFBFBF"/>
            </a:solidFill>
            <a:ln w="9525" cap="rnd" cmpd="sng">
              <a:solidFill>
                <a:srgbClr val="073F83">
                  <a:alpha val="60000"/>
                </a:srgb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353" name="Google Shape;353;p8"/>
            <p:cNvSpPr/>
            <p:nvPr/>
          </p:nvSpPr>
          <p:spPr>
            <a:xfrm>
              <a:off x="922048" y="6750633"/>
              <a:ext cx="123350" cy="109581"/>
            </a:xfrm>
            <a:prstGeom prst="ellipse">
              <a:avLst/>
            </a:prstGeom>
            <a:solidFill>
              <a:srgbClr val="3D90C8"/>
            </a:solidFill>
            <a:ln w="15875" cap="rnd"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grpSp>
      <p:grpSp>
        <p:nvGrpSpPr>
          <p:cNvPr id="354" name="Google Shape;354;p8"/>
          <p:cNvGrpSpPr/>
          <p:nvPr/>
        </p:nvGrpSpPr>
        <p:grpSpPr>
          <a:xfrm>
            <a:off x="5992930" y="6272158"/>
            <a:ext cx="246470" cy="219162"/>
            <a:chOff x="6041530" y="6712665"/>
            <a:chExt cx="246470" cy="219162"/>
          </a:xfrm>
        </p:grpSpPr>
        <p:sp>
          <p:nvSpPr>
            <p:cNvPr id="355" name="Google Shape;355;p8"/>
            <p:cNvSpPr/>
            <p:nvPr/>
          </p:nvSpPr>
          <p:spPr>
            <a:xfrm>
              <a:off x="6041530" y="6712665"/>
              <a:ext cx="246470" cy="219162"/>
            </a:xfrm>
            <a:prstGeom prst="ellipse">
              <a:avLst/>
            </a:prstGeom>
            <a:solidFill>
              <a:srgbClr val="BFBFBF"/>
            </a:solidFill>
            <a:ln w="9525" cap="rnd" cmpd="sng">
              <a:solidFill>
                <a:srgbClr val="073F83">
                  <a:alpha val="60000"/>
                </a:srgb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356" name="Google Shape;356;p8"/>
            <p:cNvSpPr/>
            <p:nvPr/>
          </p:nvSpPr>
          <p:spPr>
            <a:xfrm>
              <a:off x="6103088" y="6771393"/>
              <a:ext cx="123350" cy="109581"/>
            </a:xfrm>
            <a:prstGeom prst="ellipse">
              <a:avLst/>
            </a:prstGeom>
            <a:solidFill>
              <a:srgbClr val="3D90C8"/>
            </a:solidFill>
            <a:ln w="15875" cap="rnd"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grpSp>
      <p:grpSp>
        <p:nvGrpSpPr>
          <p:cNvPr id="357" name="Google Shape;357;p8"/>
          <p:cNvGrpSpPr/>
          <p:nvPr/>
        </p:nvGrpSpPr>
        <p:grpSpPr>
          <a:xfrm>
            <a:off x="9921331" y="6272158"/>
            <a:ext cx="246470" cy="219162"/>
            <a:chOff x="9887318" y="6738864"/>
            <a:chExt cx="246470" cy="219162"/>
          </a:xfrm>
        </p:grpSpPr>
        <p:sp>
          <p:nvSpPr>
            <p:cNvPr id="358" name="Google Shape;358;p8"/>
            <p:cNvSpPr/>
            <p:nvPr/>
          </p:nvSpPr>
          <p:spPr>
            <a:xfrm>
              <a:off x="9887318" y="6738864"/>
              <a:ext cx="246470" cy="219162"/>
            </a:xfrm>
            <a:prstGeom prst="ellipse">
              <a:avLst/>
            </a:prstGeom>
            <a:solidFill>
              <a:srgbClr val="BFBFBF"/>
            </a:solidFill>
            <a:ln w="9525" cap="rnd" cmpd="sng">
              <a:solidFill>
                <a:srgbClr val="073F83">
                  <a:alpha val="60000"/>
                </a:srgb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359" name="Google Shape;359;p8"/>
            <p:cNvSpPr/>
            <p:nvPr/>
          </p:nvSpPr>
          <p:spPr>
            <a:xfrm>
              <a:off x="9949480" y="6803130"/>
              <a:ext cx="123350" cy="109581"/>
            </a:xfrm>
            <a:prstGeom prst="ellipse">
              <a:avLst/>
            </a:prstGeom>
            <a:solidFill>
              <a:srgbClr val="3D90C8"/>
            </a:solidFill>
            <a:ln w="15875" cap="rnd"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grpSp>
      <p:grpSp>
        <p:nvGrpSpPr>
          <p:cNvPr id="360" name="Google Shape;360;p8"/>
          <p:cNvGrpSpPr/>
          <p:nvPr/>
        </p:nvGrpSpPr>
        <p:grpSpPr>
          <a:xfrm>
            <a:off x="7795709" y="6272158"/>
            <a:ext cx="246470" cy="219162"/>
            <a:chOff x="7810024" y="6739859"/>
            <a:chExt cx="246470" cy="219162"/>
          </a:xfrm>
        </p:grpSpPr>
        <p:sp>
          <p:nvSpPr>
            <p:cNvPr id="330" name="Google Shape;330;p8"/>
            <p:cNvSpPr/>
            <p:nvPr/>
          </p:nvSpPr>
          <p:spPr>
            <a:xfrm>
              <a:off x="7810024" y="6739859"/>
              <a:ext cx="246470" cy="219162"/>
            </a:xfrm>
            <a:prstGeom prst="ellipse">
              <a:avLst/>
            </a:prstGeom>
            <a:solidFill>
              <a:srgbClr val="BFBFBF"/>
            </a:solidFill>
            <a:ln w="9525" cap="rnd" cmpd="sng">
              <a:solidFill>
                <a:srgbClr val="073F83">
                  <a:alpha val="60000"/>
                </a:srgb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361" name="Google Shape;361;p8"/>
            <p:cNvSpPr/>
            <p:nvPr/>
          </p:nvSpPr>
          <p:spPr>
            <a:xfrm>
              <a:off x="7872073" y="6799604"/>
              <a:ext cx="123350" cy="109581"/>
            </a:xfrm>
            <a:prstGeom prst="ellipse">
              <a:avLst/>
            </a:prstGeom>
            <a:solidFill>
              <a:srgbClr val="3D90C8"/>
            </a:solidFill>
            <a:ln w="15875" cap="rnd"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grpSp>
      <p:grpSp>
        <p:nvGrpSpPr>
          <p:cNvPr id="362" name="Google Shape;362;p8"/>
          <p:cNvGrpSpPr/>
          <p:nvPr/>
        </p:nvGrpSpPr>
        <p:grpSpPr>
          <a:xfrm>
            <a:off x="4199430" y="6272158"/>
            <a:ext cx="246470" cy="219162"/>
            <a:chOff x="4202956" y="6693564"/>
            <a:chExt cx="246470" cy="219162"/>
          </a:xfrm>
        </p:grpSpPr>
        <p:sp>
          <p:nvSpPr>
            <p:cNvPr id="363" name="Google Shape;363;p8"/>
            <p:cNvSpPr/>
            <p:nvPr/>
          </p:nvSpPr>
          <p:spPr>
            <a:xfrm>
              <a:off x="4202956" y="6693564"/>
              <a:ext cx="246470" cy="219162"/>
            </a:xfrm>
            <a:prstGeom prst="ellipse">
              <a:avLst/>
            </a:prstGeom>
            <a:solidFill>
              <a:srgbClr val="BFBFBF"/>
            </a:solidFill>
            <a:ln w="9525" cap="rnd" cmpd="sng">
              <a:solidFill>
                <a:srgbClr val="073F83">
                  <a:alpha val="60000"/>
                </a:srgb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364" name="Google Shape;364;p8"/>
            <p:cNvSpPr/>
            <p:nvPr/>
          </p:nvSpPr>
          <p:spPr>
            <a:xfrm>
              <a:off x="4266878" y="6750506"/>
              <a:ext cx="123350" cy="109581"/>
            </a:xfrm>
            <a:prstGeom prst="ellipse">
              <a:avLst/>
            </a:prstGeom>
            <a:solidFill>
              <a:srgbClr val="3D90C8"/>
            </a:solidFill>
            <a:ln w="15875" cap="rnd"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grpSp>
      <p:grpSp>
        <p:nvGrpSpPr>
          <p:cNvPr id="365" name="Google Shape;365;p8"/>
          <p:cNvGrpSpPr/>
          <p:nvPr/>
        </p:nvGrpSpPr>
        <p:grpSpPr>
          <a:xfrm>
            <a:off x="2407251" y="6265441"/>
            <a:ext cx="246470" cy="219162"/>
            <a:chOff x="2462735" y="6739859"/>
            <a:chExt cx="246470" cy="219162"/>
          </a:xfrm>
        </p:grpSpPr>
        <p:sp>
          <p:nvSpPr>
            <p:cNvPr id="366" name="Google Shape;366;p8"/>
            <p:cNvSpPr/>
            <p:nvPr/>
          </p:nvSpPr>
          <p:spPr>
            <a:xfrm>
              <a:off x="2462735" y="6739859"/>
              <a:ext cx="246470" cy="219162"/>
            </a:xfrm>
            <a:prstGeom prst="ellipse">
              <a:avLst/>
            </a:prstGeom>
            <a:solidFill>
              <a:srgbClr val="BFBFBF"/>
            </a:solidFill>
            <a:ln w="9525" cap="rnd" cmpd="sng">
              <a:solidFill>
                <a:srgbClr val="073F83">
                  <a:alpha val="60000"/>
                </a:srgb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367" name="Google Shape;367;p8"/>
            <p:cNvSpPr/>
            <p:nvPr/>
          </p:nvSpPr>
          <p:spPr>
            <a:xfrm>
              <a:off x="2520596" y="6799604"/>
              <a:ext cx="123350" cy="109581"/>
            </a:xfrm>
            <a:prstGeom prst="ellipse">
              <a:avLst/>
            </a:prstGeom>
            <a:solidFill>
              <a:srgbClr val="3D90C8"/>
            </a:solidFill>
            <a:ln w="15875" cap="rnd"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grpSp>
      <p:grpSp>
        <p:nvGrpSpPr>
          <p:cNvPr id="368" name="Google Shape;368;p8"/>
          <p:cNvGrpSpPr/>
          <p:nvPr/>
        </p:nvGrpSpPr>
        <p:grpSpPr>
          <a:xfrm>
            <a:off x="11460869" y="6262306"/>
            <a:ext cx="246470" cy="219162"/>
            <a:chOff x="11359214" y="6710864"/>
            <a:chExt cx="246470" cy="219162"/>
          </a:xfrm>
        </p:grpSpPr>
        <p:sp>
          <p:nvSpPr>
            <p:cNvPr id="369" name="Google Shape;369;p8"/>
            <p:cNvSpPr/>
            <p:nvPr/>
          </p:nvSpPr>
          <p:spPr>
            <a:xfrm>
              <a:off x="11359214" y="6710864"/>
              <a:ext cx="246470" cy="219162"/>
            </a:xfrm>
            <a:prstGeom prst="ellipse">
              <a:avLst/>
            </a:prstGeom>
            <a:solidFill>
              <a:srgbClr val="BFBFBF"/>
            </a:solidFill>
            <a:ln w="9525" cap="rnd" cmpd="sng">
              <a:solidFill>
                <a:srgbClr val="073F83">
                  <a:alpha val="60000"/>
                </a:srgbClr>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sp>
          <p:nvSpPr>
            <p:cNvPr id="370" name="Google Shape;370;p8"/>
            <p:cNvSpPr/>
            <p:nvPr/>
          </p:nvSpPr>
          <p:spPr>
            <a:xfrm>
              <a:off x="11427089" y="6765654"/>
              <a:ext cx="123350" cy="109581"/>
            </a:xfrm>
            <a:prstGeom prst="ellipse">
              <a:avLst/>
            </a:prstGeom>
            <a:solidFill>
              <a:srgbClr val="3D90C8"/>
            </a:solidFill>
            <a:ln w="15875" cap="rnd"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grpSp>
      <p:sp>
        <p:nvSpPr>
          <p:cNvPr id="337" name="Google Shape;337;p8"/>
          <p:cNvSpPr/>
          <p:nvPr/>
        </p:nvSpPr>
        <p:spPr>
          <a:xfrm>
            <a:off x="14840647" y="6375022"/>
            <a:ext cx="123350" cy="109581"/>
          </a:xfrm>
          <a:prstGeom prst="ellipse">
            <a:avLst/>
          </a:prstGeom>
          <a:solidFill>
            <a:srgbClr val="3D90C8"/>
          </a:solidFill>
          <a:ln w="15875" cap="rnd" cmpd="sng">
            <a:solidFill>
              <a:schemeClr val="lt1"/>
            </a:solidFill>
            <a:prstDash val="solid"/>
            <a:round/>
            <a:headEnd type="none" w="sm" len="sm"/>
            <a:tailEnd type="none" w="sm" len="sm"/>
          </a:ln>
        </p:spPr>
        <p:txBody>
          <a:bodyPr spcFirstLastPara="1" wrap="square" lIns="137125" tIns="68550" rIns="137125" bIns="68550" anchor="ctr" anchorCtr="0">
            <a:noAutofit/>
          </a:bodyPr>
          <a:lstStyle/>
          <a:p>
            <a:pPr marL="0" marR="0" lvl="0" indent="0" algn="ctr" rtl="0">
              <a:spcBef>
                <a:spcPts val="0"/>
              </a:spcBef>
              <a:spcAft>
                <a:spcPts val="0"/>
              </a:spcAft>
              <a:buNone/>
            </a:pPr>
            <a:endParaRPr sz="2700">
              <a:solidFill>
                <a:schemeClr val="lt1"/>
              </a:solidFill>
              <a:latin typeface="Montserrat" pitchFamily="2" charset="77"/>
              <a:ea typeface="Century Gothic"/>
              <a:cs typeface="Century Gothic"/>
              <a:sym typeface="Century Gothic"/>
            </a:endParaRPr>
          </a:p>
        </p:txBody>
      </p:sp>
      <p:grpSp>
        <p:nvGrpSpPr>
          <p:cNvPr id="371" name="Google Shape;371;p8"/>
          <p:cNvGrpSpPr/>
          <p:nvPr/>
        </p:nvGrpSpPr>
        <p:grpSpPr>
          <a:xfrm>
            <a:off x="862594" y="9282238"/>
            <a:ext cx="16116355" cy="793541"/>
            <a:chOff x="891103" y="9306957"/>
            <a:chExt cx="16116355" cy="793541"/>
          </a:xfrm>
        </p:grpSpPr>
        <p:cxnSp>
          <p:nvCxnSpPr>
            <p:cNvPr id="372" name="Google Shape;372;p8"/>
            <p:cNvCxnSpPr/>
            <p:nvPr/>
          </p:nvCxnSpPr>
          <p:spPr>
            <a:xfrm rot="7003">
              <a:off x="891112" y="9323372"/>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373" name="Google Shape;373;p8"/>
            <p:cNvSpPr txBox="1"/>
            <p:nvPr/>
          </p:nvSpPr>
          <p:spPr>
            <a:xfrm>
              <a:off x="7620000" y="936497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dirty="0">
                <a:solidFill>
                  <a:schemeClr val="lt1"/>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dirty="0">
                  <a:solidFill>
                    <a:schemeClr val="lt1"/>
                  </a:solidFill>
                  <a:latin typeface="Montserrat" pitchFamily="2" charset="77"/>
                  <a:ea typeface="Calibri"/>
                  <a:cs typeface="Calibri"/>
                  <a:sym typeface="Calibri"/>
                </a:rPr>
                <a:t>© </a:t>
              </a:r>
              <a:r>
                <a:rPr lang="en-US" sz="1600" dirty="0" err="1">
                  <a:solidFill>
                    <a:schemeClr val="lt1"/>
                  </a:solidFill>
                  <a:latin typeface="Montserrat" pitchFamily="2" charset="77"/>
                  <a:ea typeface="Calibri"/>
                  <a:cs typeface="Calibri"/>
                  <a:sym typeface="Calibri"/>
                </a:rPr>
                <a:t>NeuroAudit</a:t>
              </a:r>
              <a:r>
                <a:rPr lang="en-US" sz="1600" b="0" i="0" u="none" strike="noStrike" cap="none" dirty="0">
                  <a:solidFill>
                    <a:schemeClr val="lt1"/>
                  </a:solidFill>
                  <a:latin typeface="Montserrat" pitchFamily="2" charset="77"/>
                  <a:ea typeface="Calibri"/>
                  <a:cs typeface="Calibri"/>
                  <a:sym typeface="Calibri"/>
                </a:rPr>
                <a:t> 202</a:t>
              </a:r>
              <a:r>
                <a:rPr lang="he-IL" sz="1600" b="0" i="0" u="none" strike="noStrike" cap="none" dirty="0">
                  <a:solidFill>
                    <a:schemeClr val="lt1"/>
                  </a:solidFill>
                  <a:latin typeface="Montserrat" pitchFamily="2" charset="77"/>
                  <a:ea typeface="Calibri"/>
                  <a:cs typeface="Calibri"/>
                  <a:sym typeface="Calibri"/>
                </a:rPr>
                <a:t>2</a:t>
              </a:r>
              <a:r>
                <a:rPr lang="en-US" sz="1600" b="0" i="0" u="none" strike="noStrike" cap="none" dirty="0">
                  <a:solidFill>
                    <a:schemeClr val="lt1"/>
                  </a:solidFill>
                  <a:latin typeface="Montserrat" pitchFamily="2" charset="77"/>
                  <a:ea typeface="Calibri"/>
                  <a:cs typeface="Calibri"/>
                  <a:sym typeface="Calibri"/>
                </a:rPr>
                <a:t> </a:t>
              </a:r>
              <a:endParaRPr sz="1600" b="0" i="1" u="none" strike="noStrike" cap="none" dirty="0">
                <a:solidFill>
                  <a:schemeClr val="lt1"/>
                </a:solidFill>
                <a:latin typeface="Montserrat" pitchFamily="2" charset="77"/>
                <a:ea typeface="Calibri"/>
                <a:cs typeface="Calibri"/>
                <a:sym typeface="Calibri"/>
              </a:endParaRPr>
            </a:p>
          </p:txBody>
        </p:sp>
      </p:grpSp>
      <p:pic>
        <p:nvPicPr>
          <p:cNvPr id="374" name="Google Shape;374;p8"/>
          <p:cNvPicPr preferRelativeResize="0"/>
          <p:nvPr/>
        </p:nvPicPr>
        <p:blipFill rotWithShape="1">
          <a:blip r:embed="rId15">
            <a:alphaModFix/>
          </a:blip>
          <a:srcRect/>
          <a:stretch/>
        </p:blipFill>
        <p:spPr>
          <a:xfrm>
            <a:off x="0" y="151909"/>
            <a:ext cx="2904041" cy="2225548"/>
          </a:xfrm>
          <a:prstGeom prst="rect">
            <a:avLst/>
          </a:prstGeom>
          <a:blipFill rotWithShape="1">
            <a:blip r:embed="rId16">
              <a:alphaModFix/>
            </a:blip>
            <a:stretch>
              <a:fillRect/>
            </a:stretch>
          </a:blipFill>
          <a:ln>
            <a:noFill/>
          </a:ln>
        </p:spPr>
      </p:pic>
      <p:pic>
        <p:nvPicPr>
          <p:cNvPr id="375" name="Google Shape;375;p8"/>
          <p:cNvPicPr preferRelativeResize="0"/>
          <p:nvPr/>
        </p:nvPicPr>
        <p:blipFill rotWithShape="1">
          <a:blip r:embed="rId17">
            <a:alphaModFix/>
          </a:blip>
          <a:srcRect/>
          <a:stretch/>
        </p:blipFill>
        <p:spPr>
          <a:xfrm>
            <a:off x="8058763" y="2974298"/>
            <a:ext cx="1149110" cy="1034198"/>
          </a:xfrm>
          <a:prstGeom prst="rect">
            <a:avLst/>
          </a:prstGeom>
          <a:noFill/>
          <a:ln>
            <a:noFill/>
          </a:ln>
        </p:spPr>
      </p:pic>
      <p:pic>
        <p:nvPicPr>
          <p:cNvPr id="376" name="Google Shape;376;p8"/>
          <p:cNvPicPr preferRelativeResize="0"/>
          <p:nvPr/>
        </p:nvPicPr>
        <p:blipFill rotWithShape="1">
          <a:blip r:embed="rId18">
            <a:alphaModFix/>
          </a:blip>
          <a:srcRect/>
          <a:stretch/>
        </p:blipFill>
        <p:spPr>
          <a:xfrm>
            <a:off x="11351786" y="5183718"/>
            <a:ext cx="655351" cy="448142"/>
          </a:xfrm>
          <a:prstGeom prst="rect">
            <a:avLst/>
          </a:prstGeom>
          <a:noFill/>
          <a:ln>
            <a:noFill/>
          </a:ln>
          <a:effectLst>
            <a:outerShdw blurRad="88900" sx="103000" sy="103000" algn="ctr" rotWithShape="0">
              <a:srgbClr val="7F7F7F">
                <a:alpha val="61568"/>
              </a:srgbClr>
            </a:outerShdw>
          </a:effectLst>
        </p:spPr>
      </p:pic>
      <p:sp>
        <p:nvSpPr>
          <p:cNvPr id="377" name="Google Shape;377;p8"/>
          <p:cNvSpPr/>
          <p:nvPr/>
        </p:nvSpPr>
        <p:spPr>
          <a:xfrm>
            <a:off x="1041075" y="3399502"/>
            <a:ext cx="3263715" cy="461624"/>
          </a:xfrm>
          <a:prstGeom prst="rect">
            <a:avLst/>
          </a:prstGeom>
          <a:noFill/>
          <a:ln>
            <a:noFill/>
          </a:ln>
        </p:spPr>
        <p:txBody>
          <a:bodyPr spcFirstLastPara="1" wrap="square" lIns="91425" tIns="45700" rIns="91425" bIns="45700" anchor="t" anchorCtr="0">
            <a:spAutoFit/>
          </a:bodyPr>
          <a:lstStyle/>
          <a:p>
            <a:pPr rtl="1"/>
            <a:r>
              <a:rPr lang="en-US" sz="2400" dirty="0">
                <a:solidFill>
                  <a:srgbClr val="FFFF00"/>
                </a:solidFill>
                <a:latin typeface="Montserrat" pitchFamily="2" charset="77"/>
                <a:cs typeface="Poppins Medium"/>
                <a:sym typeface="Poppins Medium"/>
              </a:rPr>
              <a:t>POC's</a:t>
            </a:r>
            <a:r>
              <a:rPr lang="en-US" sz="2400" dirty="0">
                <a:solidFill>
                  <a:srgbClr val="FFFF00"/>
                </a:solidFill>
                <a:latin typeface="Montserrat" pitchFamily="2" charset="77"/>
                <a:cs typeface="Poppins Medium"/>
                <a:sym typeface="Montserrat SemiBold"/>
              </a:rPr>
              <a:t> </a:t>
            </a:r>
            <a:r>
              <a:rPr lang="en-US" sz="2400" dirty="0">
                <a:solidFill>
                  <a:srgbClr val="FFFF00"/>
                </a:solidFill>
                <a:latin typeface="Montserrat" pitchFamily="2" charset="77"/>
                <a:cs typeface="Poppins Medium"/>
                <a:sym typeface="Poppins Medium"/>
              </a:rPr>
              <a:t>Timeline</a:t>
            </a:r>
            <a:endParaRPr sz="2400" dirty="0">
              <a:solidFill>
                <a:srgbClr val="FFFF00"/>
              </a:solidFill>
              <a:latin typeface="Montserrat" pitchFamily="2" charset="77"/>
              <a:cs typeface="Poppins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2"/>
        <p:cNvGrpSpPr/>
        <p:nvPr/>
      </p:nvGrpSpPr>
      <p:grpSpPr>
        <a:xfrm>
          <a:off x="0" y="0"/>
          <a:ext cx="0" cy="0"/>
          <a:chOff x="0" y="0"/>
          <a:chExt cx="0" cy="0"/>
        </a:xfrm>
      </p:grpSpPr>
      <p:pic>
        <p:nvPicPr>
          <p:cNvPr id="383" name="Google Shape;383;p9"/>
          <p:cNvPicPr preferRelativeResize="0"/>
          <p:nvPr/>
        </p:nvPicPr>
        <p:blipFill rotWithShape="1">
          <a:blip r:embed="rId3">
            <a:alphaModFix/>
          </a:blip>
          <a:srcRect t="5664" b="5664"/>
          <a:stretch/>
        </p:blipFill>
        <p:spPr>
          <a:xfrm>
            <a:off x="0" y="-20049"/>
            <a:ext cx="18288000" cy="6908150"/>
          </a:xfrm>
          <a:prstGeom prst="rect">
            <a:avLst/>
          </a:prstGeom>
          <a:noFill/>
          <a:ln>
            <a:noFill/>
          </a:ln>
        </p:spPr>
      </p:pic>
      <p:sp>
        <p:nvSpPr>
          <p:cNvPr id="384" name="Google Shape;384;p9"/>
          <p:cNvSpPr/>
          <p:nvPr/>
        </p:nvSpPr>
        <p:spPr>
          <a:xfrm>
            <a:off x="15252160" y="8268890"/>
            <a:ext cx="2593181" cy="3929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endParaRPr sz="2250">
              <a:solidFill>
                <a:srgbClr val="F2F2F2"/>
              </a:solidFill>
              <a:latin typeface="Montserrat" pitchFamily="2" charset="77"/>
              <a:ea typeface="Verdana"/>
              <a:cs typeface="Verdana"/>
              <a:sym typeface="Verdana"/>
            </a:endParaRPr>
          </a:p>
        </p:txBody>
      </p:sp>
      <p:sp>
        <p:nvSpPr>
          <p:cNvPr id="387" name="Google Shape;387;p9"/>
          <p:cNvSpPr/>
          <p:nvPr/>
        </p:nvSpPr>
        <p:spPr>
          <a:xfrm>
            <a:off x="781381" y="1849450"/>
            <a:ext cx="13875809" cy="1492656"/>
          </a:xfrm>
          <a:prstGeom prst="rect">
            <a:avLst/>
          </a:prstGeom>
          <a:noFill/>
          <a:ln>
            <a:noFill/>
          </a:ln>
        </p:spPr>
        <p:txBody>
          <a:bodyPr spcFirstLastPara="1" wrap="square" lIns="137125" tIns="68550" rIns="137125" bIns="68550" anchor="t" anchorCtr="0">
            <a:spAutoFit/>
          </a:bodyPr>
          <a:lstStyle/>
          <a:p>
            <a:pPr lvl="0">
              <a:lnSpc>
                <a:spcPct val="200000"/>
              </a:lnSpc>
            </a:pPr>
            <a:r>
              <a:rPr lang="en-US" sz="4200" dirty="0">
                <a:solidFill>
                  <a:srgbClr val="F2F2F2"/>
                </a:solidFill>
                <a:latin typeface="Montserrat" pitchFamily="2" charset="77"/>
                <a:ea typeface="Montserrat SemiBold"/>
                <a:cs typeface="Montserrat SemiBold"/>
                <a:sym typeface="Montserrat SemiBold"/>
              </a:rPr>
              <a:t>Japan POC </a:t>
            </a:r>
            <a:r>
              <a:rPr lang="en-US" sz="4400" dirty="0">
                <a:solidFill>
                  <a:schemeClr val="bg1"/>
                </a:solidFill>
                <a:latin typeface="Montserrat" pitchFamily="2" charset="77"/>
                <a:cs typeface="Calibri" panose="020F0502020204030204" pitchFamily="34" charset="0"/>
              </a:rPr>
              <a:t>(13 Dec. 2019)</a:t>
            </a:r>
            <a:endParaRPr sz="4200" dirty="0">
              <a:solidFill>
                <a:srgbClr val="F2F2F2"/>
              </a:solidFill>
              <a:latin typeface="Montserrat" pitchFamily="2" charset="77"/>
              <a:ea typeface="Calibri"/>
              <a:cs typeface="Calibri"/>
              <a:sym typeface="Calibri"/>
            </a:endParaRPr>
          </a:p>
        </p:txBody>
      </p:sp>
      <p:grpSp>
        <p:nvGrpSpPr>
          <p:cNvPr id="388" name="Google Shape;388;p9"/>
          <p:cNvGrpSpPr/>
          <p:nvPr/>
        </p:nvGrpSpPr>
        <p:grpSpPr>
          <a:xfrm>
            <a:off x="803230" y="9303964"/>
            <a:ext cx="16116355" cy="793541"/>
            <a:chOff x="891103" y="9306957"/>
            <a:chExt cx="16116355" cy="793541"/>
          </a:xfrm>
        </p:grpSpPr>
        <p:cxnSp>
          <p:nvCxnSpPr>
            <p:cNvPr id="389" name="Google Shape;389;p9"/>
            <p:cNvCxnSpPr/>
            <p:nvPr/>
          </p:nvCxnSpPr>
          <p:spPr>
            <a:xfrm rot="7003">
              <a:off x="891112" y="9323372"/>
              <a:ext cx="16116337" cy="25192"/>
            </a:xfrm>
            <a:prstGeom prst="straightConnector1">
              <a:avLst/>
            </a:prstGeom>
            <a:noFill/>
            <a:ln w="47625" cap="rnd" cmpd="sng">
              <a:solidFill>
                <a:schemeClr val="lt1">
                  <a:alpha val="80000"/>
                </a:schemeClr>
              </a:solidFill>
              <a:prstDash val="solid"/>
              <a:round/>
              <a:headEnd type="none" w="sm" len="sm"/>
              <a:tailEnd type="none" w="sm" len="sm"/>
            </a:ln>
          </p:spPr>
        </p:cxnSp>
        <p:sp>
          <p:nvSpPr>
            <p:cNvPr id="390" name="Google Shape;390;p9"/>
            <p:cNvSpPr txBox="1"/>
            <p:nvPr/>
          </p:nvSpPr>
          <p:spPr>
            <a:xfrm>
              <a:off x="7620000" y="9364979"/>
              <a:ext cx="2286016" cy="735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880"/>
                <a:buFont typeface="Noto Sans Symbols"/>
                <a:buNone/>
              </a:pPr>
              <a:endParaRPr sz="1100" b="0" i="0" u="none" strike="noStrike" cap="none">
                <a:solidFill>
                  <a:srgbClr val="F2F2F2"/>
                </a:solidFill>
                <a:latin typeface="Montserrat" pitchFamily="2" charset="77"/>
                <a:ea typeface="Century Gothic"/>
                <a:cs typeface="Century Gothic"/>
                <a:sym typeface="Century Gothic"/>
              </a:endParaRPr>
            </a:p>
            <a:p>
              <a:pPr marL="0" marR="0" lvl="0" indent="0" algn="l" rtl="0">
                <a:spcBef>
                  <a:spcPts val="820"/>
                </a:spcBef>
                <a:spcAft>
                  <a:spcPts val="0"/>
                </a:spcAft>
                <a:buClr>
                  <a:schemeClr val="lt1"/>
                </a:buClr>
                <a:buSzPts val="1280"/>
                <a:buFont typeface="Noto Sans Symbols"/>
                <a:buNone/>
              </a:pPr>
              <a:r>
                <a:rPr lang="en-US" sz="1600" b="0" i="0" u="none" strike="noStrike" cap="none">
                  <a:solidFill>
                    <a:srgbClr val="F2F2F2"/>
                  </a:solidFill>
                  <a:latin typeface="Montserrat" pitchFamily="2" charset="77"/>
                  <a:ea typeface="Calibri"/>
                  <a:cs typeface="Calibri"/>
                  <a:sym typeface="Calibri"/>
                </a:rPr>
                <a:t>© </a:t>
              </a:r>
              <a:r>
                <a:rPr lang="en-US" sz="1600">
                  <a:solidFill>
                    <a:srgbClr val="F2F2F2"/>
                  </a:solidFill>
                  <a:latin typeface="Montserrat" pitchFamily="2" charset="77"/>
                  <a:ea typeface="Calibri"/>
                  <a:cs typeface="Calibri"/>
                  <a:sym typeface="Calibri"/>
                </a:rPr>
                <a:t>NeuroAudit</a:t>
              </a:r>
              <a:r>
                <a:rPr lang="en-US" sz="1600" b="0" i="0" u="none" strike="noStrike" cap="none">
                  <a:solidFill>
                    <a:srgbClr val="F2F2F2"/>
                  </a:solidFill>
                  <a:latin typeface="Montserrat" pitchFamily="2" charset="77"/>
                  <a:ea typeface="Calibri"/>
                  <a:cs typeface="Calibri"/>
                  <a:sym typeface="Calibri"/>
                </a:rPr>
                <a:t> 2020 </a:t>
              </a:r>
              <a:endParaRPr sz="1600" b="0" i="1" u="none" strike="noStrike" cap="none">
                <a:solidFill>
                  <a:srgbClr val="F2F2F2"/>
                </a:solidFill>
                <a:latin typeface="Montserrat" pitchFamily="2" charset="77"/>
                <a:ea typeface="Calibri"/>
                <a:cs typeface="Calibri"/>
                <a:sym typeface="Calibri"/>
              </a:endParaRPr>
            </a:p>
          </p:txBody>
        </p:sp>
      </p:grpSp>
      <p:pic>
        <p:nvPicPr>
          <p:cNvPr id="391" name="Google Shape;391;p9"/>
          <p:cNvPicPr preferRelativeResize="0"/>
          <p:nvPr/>
        </p:nvPicPr>
        <p:blipFill rotWithShape="1">
          <a:blip r:embed="rId4">
            <a:alphaModFix/>
          </a:blip>
          <a:srcRect/>
          <a:stretch/>
        </p:blipFill>
        <p:spPr>
          <a:xfrm>
            <a:off x="0" y="151909"/>
            <a:ext cx="2904041" cy="2225548"/>
          </a:xfrm>
          <a:prstGeom prst="rect">
            <a:avLst/>
          </a:prstGeom>
          <a:blipFill rotWithShape="1">
            <a:blip r:embed="rId5">
              <a:alphaModFix/>
            </a:blip>
            <a:stretch>
              <a:fillRect/>
            </a:stretch>
          </a:blipFill>
          <a:ln>
            <a:noFill/>
          </a:ln>
        </p:spPr>
      </p:pic>
      <p:sp>
        <p:nvSpPr>
          <p:cNvPr id="392" name="Google Shape;392;p9"/>
          <p:cNvSpPr/>
          <p:nvPr/>
        </p:nvSpPr>
        <p:spPr>
          <a:xfrm>
            <a:off x="781381" y="3102157"/>
            <a:ext cx="11330987" cy="461624"/>
          </a:xfrm>
          <a:prstGeom prst="rect">
            <a:avLst/>
          </a:prstGeom>
          <a:noFill/>
          <a:ln>
            <a:noFill/>
          </a:ln>
        </p:spPr>
        <p:txBody>
          <a:bodyPr spcFirstLastPara="1" wrap="square" lIns="91425" tIns="45700" rIns="91425" bIns="45700" anchor="t" anchorCtr="0">
            <a:spAutoFit/>
          </a:bodyPr>
          <a:lstStyle/>
          <a:p>
            <a:pPr rtl="1"/>
            <a:r>
              <a:rPr lang="en-US" sz="2400" dirty="0">
                <a:solidFill>
                  <a:srgbClr val="FFFF00"/>
                </a:solidFill>
                <a:latin typeface="Montserrat" pitchFamily="2" charset="77"/>
                <a:cs typeface="Poppins Medium"/>
                <a:sym typeface="Poppins Medium"/>
              </a:rPr>
              <a:t>Publications based on Ultrasound Neurostimulation</a:t>
            </a:r>
            <a:endParaRPr sz="2400" dirty="0">
              <a:solidFill>
                <a:srgbClr val="FFFF00"/>
              </a:solidFill>
              <a:latin typeface="Montserrat" pitchFamily="2" charset="77"/>
              <a:cs typeface="Poppins Medium"/>
              <a:sym typeface="Poppins Medium"/>
            </a:endParaRPr>
          </a:p>
        </p:txBody>
      </p:sp>
      <p:grpSp>
        <p:nvGrpSpPr>
          <p:cNvPr id="21" name="Group 20">
            <a:extLst>
              <a:ext uri="{FF2B5EF4-FFF2-40B4-BE49-F238E27FC236}">
                <a16:creationId xmlns:a16="http://schemas.microsoft.com/office/drawing/2014/main" id="{DA3163C7-B940-316A-E890-96EF2A66F2BB}"/>
              </a:ext>
            </a:extLst>
          </p:cNvPr>
          <p:cNvGrpSpPr/>
          <p:nvPr/>
        </p:nvGrpSpPr>
        <p:grpSpPr>
          <a:xfrm>
            <a:off x="10808831" y="3434026"/>
            <a:ext cx="5445433" cy="878505"/>
            <a:chOff x="11579214" y="3321479"/>
            <a:chExt cx="6317170" cy="1075161"/>
          </a:xfrm>
        </p:grpSpPr>
        <p:pic>
          <p:nvPicPr>
            <p:cNvPr id="4" name="Picture 3">
              <a:extLst>
                <a:ext uri="{FF2B5EF4-FFF2-40B4-BE49-F238E27FC236}">
                  <a16:creationId xmlns:a16="http://schemas.microsoft.com/office/drawing/2014/main" id="{9DA14A05-481D-A0BF-5203-8358C7CFD8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32165" y="3378544"/>
              <a:ext cx="1486698" cy="1018096"/>
            </a:xfrm>
            <a:prstGeom prst="rect">
              <a:avLst/>
            </a:prstGeom>
            <a:ln>
              <a:solidFill>
                <a:schemeClr val="tx1"/>
              </a:solidFill>
            </a:ln>
            <a:effectLst>
              <a:outerShdw blurRad="28799" dist="175815" dir="2260635" sx="97910" sy="97910" algn="ctr" rotWithShape="0">
                <a:schemeClr val="bg1">
                  <a:alpha val="75000"/>
                </a:schemeClr>
              </a:outerShdw>
            </a:effectLst>
          </p:spPr>
        </p:pic>
        <p:pic>
          <p:nvPicPr>
            <p:cNvPr id="5" name="Picture 4">
              <a:extLst>
                <a:ext uri="{FF2B5EF4-FFF2-40B4-BE49-F238E27FC236}">
                  <a16:creationId xmlns:a16="http://schemas.microsoft.com/office/drawing/2014/main" id="{434EF717-9A0A-2E0B-5429-91B65F43FD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77107" y="3321479"/>
              <a:ext cx="1519277" cy="1047373"/>
            </a:xfrm>
            <a:prstGeom prst="rect">
              <a:avLst/>
            </a:prstGeom>
            <a:ln>
              <a:solidFill>
                <a:schemeClr val="tx1"/>
              </a:solidFill>
            </a:ln>
            <a:effectLst>
              <a:outerShdw blurRad="28799" dist="175815" dir="2260635" sx="97910" sy="97910" algn="ctr" rotWithShape="0">
                <a:schemeClr val="bg1">
                  <a:alpha val="75000"/>
                </a:schemeClr>
              </a:outerShdw>
            </a:effectLst>
          </p:spPr>
        </p:pic>
        <p:pic>
          <p:nvPicPr>
            <p:cNvPr id="6" name="Picture 5">
              <a:extLst>
                <a:ext uri="{FF2B5EF4-FFF2-40B4-BE49-F238E27FC236}">
                  <a16:creationId xmlns:a16="http://schemas.microsoft.com/office/drawing/2014/main" id="{1177DF0C-B3A2-7781-1C4F-A2404FB215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79214" y="3417527"/>
              <a:ext cx="1475430" cy="962519"/>
            </a:xfrm>
            <a:prstGeom prst="rect">
              <a:avLst/>
            </a:prstGeom>
            <a:ln>
              <a:solidFill>
                <a:schemeClr val="tx1"/>
              </a:solidFill>
            </a:ln>
            <a:effectLst>
              <a:outerShdw blurRad="28799" dist="175815" dir="2260635" sx="97910" sy="97910" algn="ctr" rotWithShape="0">
                <a:schemeClr val="bg1">
                  <a:alpha val="75000"/>
                </a:schemeClr>
              </a:outerShdw>
            </a:effectLst>
          </p:spPr>
        </p:pic>
        <p:pic>
          <p:nvPicPr>
            <p:cNvPr id="7" name="Picture 6">
              <a:extLst>
                <a:ext uri="{FF2B5EF4-FFF2-40B4-BE49-F238E27FC236}">
                  <a16:creationId xmlns:a16="http://schemas.microsoft.com/office/drawing/2014/main" id="{EEF6D50F-9A8B-3D6F-7ECB-1D68C3EAAC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92427" y="3406333"/>
              <a:ext cx="1401955" cy="962519"/>
            </a:xfrm>
            <a:prstGeom prst="rect">
              <a:avLst/>
            </a:prstGeom>
            <a:ln>
              <a:solidFill>
                <a:schemeClr val="tx1"/>
              </a:solidFill>
            </a:ln>
            <a:effectLst>
              <a:outerShdw blurRad="28799" dist="175815" dir="2260635" sx="97910" sy="97910" algn="ctr" rotWithShape="0">
                <a:schemeClr val="bg1">
                  <a:alpha val="75000"/>
                </a:schemeClr>
              </a:outerShdw>
            </a:effectLst>
          </p:spPr>
        </p:pic>
      </p:grpSp>
      <p:sp>
        <p:nvSpPr>
          <p:cNvPr id="9" name="Google Shape;190;p15">
            <a:extLst>
              <a:ext uri="{FF2B5EF4-FFF2-40B4-BE49-F238E27FC236}">
                <a16:creationId xmlns:a16="http://schemas.microsoft.com/office/drawing/2014/main" id="{5B586709-BF56-C8AF-2313-8C6F6DF24336}"/>
              </a:ext>
            </a:extLst>
          </p:cNvPr>
          <p:cNvSpPr txBox="1"/>
          <p:nvPr/>
        </p:nvSpPr>
        <p:spPr>
          <a:xfrm>
            <a:off x="1052654" y="3914381"/>
            <a:ext cx="8986822" cy="1497528"/>
          </a:xfrm>
          <a:prstGeom prst="rect">
            <a:avLst/>
          </a:prstGeom>
          <a:noFill/>
          <a:ln>
            <a:noFill/>
          </a:ln>
        </p:spPr>
        <p:txBody>
          <a:bodyPr spcFirstLastPara="1" wrap="square" lIns="91425" tIns="45700" rIns="91425" bIns="45700" anchor="t" anchorCtr="0">
            <a:noAutofit/>
          </a:bodyPr>
          <a:lstStyle/>
          <a:p>
            <a:pPr marL="357750" lvl="1" indent="-285750">
              <a:lnSpc>
                <a:spcPct val="150000"/>
              </a:lnSpc>
              <a:buClr>
                <a:schemeClr val="bg1"/>
              </a:buClr>
              <a:buSzPts val="2400"/>
              <a:buFont typeface="Wingdings" pitchFamily="2" charset="2"/>
              <a:buChar char="Ø"/>
            </a:pPr>
            <a:r>
              <a:rPr lang="en-US" sz="1600" dirty="0">
                <a:solidFill>
                  <a:schemeClr val="lt1"/>
                </a:solidFill>
                <a:latin typeface="Montserrat" pitchFamily="2" charset="77"/>
              </a:rPr>
              <a:t>Test case POC with Astem company from Japan (KGAP+ Batch1)</a:t>
            </a:r>
          </a:p>
          <a:p>
            <a:pPr marL="357750" lvl="1" indent="-285750">
              <a:lnSpc>
                <a:spcPct val="150000"/>
              </a:lnSpc>
              <a:buClr>
                <a:schemeClr val="bg1"/>
              </a:buClr>
              <a:buSzPts val="2400"/>
              <a:buFont typeface="Wingdings" pitchFamily="2" charset="2"/>
              <a:buChar char="Ø"/>
            </a:pPr>
            <a:r>
              <a:rPr lang="en-US" sz="1600" dirty="0">
                <a:solidFill>
                  <a:schemeClr val="lt1"/>
                </a:solidFill>
                <a:latin typeface="Montserrat" pitchFamily="2" charset="77"/>
              </a:rPr>
              <a:t>Technology knowledge exchange &amp; results based on Innovative two Brain</a:t>
            </a:r>
          </a:p>
          <a:p>
            <a:pPr marL="357750" lvl="1" indent="-285750">
              <a:lnSpc>
                <a:spcPct val="150000"/>
              </a:lnSpc>
              <a:buClr>
                <a:schemeClr val="bg1"/>
              </a:buClr>
              <a:buSzPts val="2400"/>
              <a:buFont typeface="Wingdings" pitchFamily="2" charset="2"/>
              <a:buChar char="Ø"/>
            </a:pPr>
            <a:r>
              <a:rPr lang="en-US" sz="1600" dirty="0">
                <a:solidFill>
                  <a:schemeClr val="lt1"/>
                </a:solidFill>
                <a:latin typeface="Montserrat" pitchFamily="2" charset="77"/>
              </a:rPr>
              <a:t>Technology integration (Ultrasound Brain Technology &amp; NIR Brain Technology</a:t>
            </a:r>
            <a:r>
              <a:rPr lang="en-US" sz="1600" dirty="0">
                <a:solidFill>
                  <a:schemeClr val="bg1"/>
                </a:solidFill>
                <a:latin typeface="Montserrat" pitchFamily="2" charset="77"/>
                <a:ea typeface="Georgia"/>
                <a:cs typeface="Georgia"/>
              </a:rPr>
              <a:t>).</a:t>
            </a:r>
          </a:p>
        </p:txBody>
      </p:sp>
      <p:pic>
        <p:nvPicPr>
          <p:cNvPr id="10" name="Picture 9">
            <a:extLst>
              <a:ext uri="{FF2B5EF4-FFF2-40B4-BE49-F238E27FC236}">
                <a16:creationId xmlns:a16="http://schemas.microsoft.com/office/drawing/2014/main" id="{E66D77C9-8460-B71C-816E-B74A4FED56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91239" y="2387797"/>
            <a:ext cx="3193094" cy="897844"/>
          </a:xfrm>
          <a:prstGeom prst="rect">
            <a:avLst/>
          </a:prstGeom>
          <a:ln>
            <a:solidFill>
              <a:schemeClr val="tx1"/>
            </a:solidFill>
          </a:ln>
          <a:effectLst>
            <a:outerShdw sx="1000" sy="1000" algn="ctr" rotWithShape="0">
              <a:srgbClr val="000000"/>
            </a:outerShdw>
          </a:effectLst>
        </p:spPr>
      </p:pic>
      <p:pic>
        <p:nvPicPr>
          <p:cNvPr id="11" name="Picture 10">
            <a:extLst>
              <a:ext uri="{FF2B5EF4-FFF2-40B4-BE49-F238E27FC236}">
                <a16:creationId xmlns:a16="http://schemas.microsoft.com/office/drawing/2014/main" id="{251A96E2-521B-6435-BE7A-EE4282219F3C}"/>
              </a:ext>
            </a:extLst>
          </p:cNvPr>
          <p:cNvPicPr>
            <a:picLocks noChangeAspect="1"/>
          </p:cNvPicPr>
          <p:nvPr/>
        </p:nvPicPr>
        <p:blipFill>
          <a:blip r:embed="rId11"/>
          <a:stretch>
            <a:fillRect/>
          </a:stretch>
        </p:blipFill>
        <p:spPr>
          <a:xfrm>
            <a:off x="12199429" y="2399156"/>
            <a:ext cx="1704749" cy="886484"/>
          </a:xfrm>
          <a:prstGeom prst="rect">
            <a:avLst/>
          </a:prstGeom>
          <a:ln>
            <a:solidFill>
              <a:schemeClr val="tx1"/>
            </a:solidFill>
          </a:ln>
          <a:effectLst>
            <a:outerShdw sx="1000" sy="1000" algn="ctr" rotWithShape="0">
              <a:srgbClr val="000000"/>
            </a:outerShdw>
          </a:effectLst>
        </p:spPr>
      </p:pic>
      <p:pic>
        <p:nvPicPr>
          <p:cNvPr id="12" name="Picture 11">
            <a:extLst>
              <a:ext uri="{FF2B5EF4-FFF2-40B4-BE49-F238E27FC236}">
                <a16:creationId xmlns:a16="http://schemas.microsoft.com/office/drawing/2014/main" id="{26522038-8305-6822-034A-0E30B2E986BB}"/>
              </a:ext>
            </a:extLst>
          </p:cNvPr>
          <p:cNvPicPr>
            <a:picLocks noChangeAspect="1"/>
          </p:cNvPicPr>
          <p:nvPr/>
        </p:nvPicPr>
        <p:blipFill>
          <a:blip r:embed="rId12"/>
          <a:stretch>
            <a:fillRect/>
          </a:stretch>
        </p:blipFill>
        <p:spPr>
          <a:xfrm>
            <a:off x="1063162" y="5546654"/>
            <a:ext cx="2062767" cy="1469395"/>
          </a:xfrm>
          <a:prstGeom prst="rect">
            <a:avLst/>
          </a:prstGeom>
          <a:ln>
            <a:solidFill>
              <a:schemeClr val="tx1"/>
            </a:solidFill>
          </a:ln>
          <a:effectLst>
            <a:outerShdw blurRad="28799" dist="175815" dir="2260635" sx="97910" sy="97910" algn="ctr" rotWithShape="0">
              <a:schemeClr val="bg1">
                <a:alpha val="75000"/>
              </a:schemeClr>
            </a:outerShdw>
          </a:effectLst>
        </p:spPr>
      </p:pic>
      <p:sp>
        <p:nvSpPr>
          <p:cNvPr id="13" name="Google Shape;190;p15">
            <a:extLst>
              <a:ext uri="{FF2B5EF4-FFF2-40B4-BE49-F238E27FC236}">
                <a16:creationId xmlns:a16="http://schemas.microsoft.com/office/drawing/2014/main" id="{F039F0A1-99CF-7ACA-3851-1F16694A5971}"/>
              </a:ext>
            </a:extLst>
          </p:cNvPr>
          <p:cNvSpPr txBox="1"/>
          <p:nvPr/>
        </p:nvSpPr>
        <p:spPr>
          <a:xfrm>
            <a:off x="6690981" y="5521602"/>
            <a:ext cx="4005093" cy="545122"/>
          </a:xfrm>
          <a:prstGeom prst="rect">
            <a:avLst/>
          </a:prstGeom>
          <a:noFill/>
          <a:ln>
            <a:noFill/>
          </a:ln>
        </p:spPr>
        <p:txBody>
          <a:bodyPr spcFirstLastPara="1" wrap="square" lIns="91425" tIns="45700" rIns="91425" bIns="45700" anchor="t" anchorCtr="0">
            <a:noAutofit/>
          </a:bodyPr>
          <a:lstStyle/>
          <a:p>
            <a:pPr marL="72000" lvl="1">
              <a:buClr>
                <a:schemeClr val="dk1"/>
              </a:buClr>
              <a:buSzPts val="2400"/>
            </a:pPr>
            <a:r>
              <a:rPr lang="en-US" sz="1200" b="1" dirty="0">
                <a:solidFill>
                  <a:schemeClr val="bg1"/>
                </a:solidFill>
                <a:latin typeface="Montserrat" pitchFamily="2" charset="77"/>
                <a:ea typeface="Georgia"/>
                <a:cs typeface="Georgia"/>
              </a:rPr>
              <a:t>Stroop effect interference</a:t>
            </a:r>
            <a:r>
              <a:rPr lang="en-US" dirty="0">
                <a:solidFill>
                  <a:schemeClr val="bg1"/>
                </a:solidFill>
                <a:latin typeface="Montserrat" pitchFamily="2" charset="77"/>
              </a:rPr>
              <a:t> </a:t>
            </a:r>
            <a:r>
              <a:rPr lang="en-US" sz="1200" i="1" dirty="0">
                <a:solidFill>
                  <a:schemeClr val="bg1"/>
                </a:solidFill>
                <a:latin typeface="Montserrat" pitchFamily="2" charset="77"/>
              </a:rPr>
              <a:t>(Cognitive diagnostic)</a:t>
            </a:r>
          </a:p>
          <a:p>
            <a:pPr marL="72000" lvl="1">
              <a:buClr>
                <a:schemeClr val="dk1"/>
              </a:buClr>
              <a:buSzPts val="2400"/>
            </a:pPr>
            <a:endParaRPr lang="en-US" sz="1200" dirty="0">
              <a:solidFill>
                <a:schemeClr val="bg1"/>
              </a:solidFill>
              <a:latin typeface="Montserrat" pitchFamily="2" charset="77"/>
            </a:endParaRPr>
          </a:p>
        </p:txBody>
      </p:sp>
      <p:sp>
        <p:nvSpPr>
          <p:cNvPr id="14" name="Google Shape;190;p15">
            <a:extLst>
              <a:ext uri="{FF2B5EF4-FFF2-40B4-BE49-F238E27FC236}">
                <a16:creationId xmlns:a16="http://schemas.microsoft.com/office/drawing/2014/main" id="{AE45B8AD-9E73-7498-52A2-8CBA0A217089}"/>
              </a:ext>
            </a:extLst>
          </p:cNvPr>
          <p:cNvSpPr txBox="1"/>
          <p:nvPr/>
        </p:nvSpPr>
        <p:spPr>
          <a:xfrm>
            <a:off x="10779288" y="5238411"/>
            <a:ext cx="5035177" cy="498980"/>
          </a:xfrm>
          <a:prstGeom prst="rect">
            <a:avLst/>
          </a:prstGeom>
          <a:noFill/>
          <a:ln>
            <a:noFill/>
          </a:ln>
        </p:spPr>
        <p:txBody>
          <a:bodyPr spcFirstLastPara="1" wrap="square" lIns="91425" tIns="45700" rIns="91425" bIns="45700" anchor="t" anchorCtr="0">
            <a:noAutofit/>
          </a:bodyPr>
          <a:lstStyle/>
          <a:p>
            <a:pPr marL="72000" lvl="1">
              <a:buClr>
                <a:schemeClr val="dk1"/>
              </a:buClr>
              <a:buSzPts val="2400"/>
            </a:pPr>
            <a:r>
              <a:rPr lang="en-US" sz="1200" b="1" dirty="0">
                <a:solidFill>
                  <a:schemeClr val="bg1"/>
                </a:solidFill>
                <a:latin typeface="Montserrat" pitchFamily="2" charset="77"/>
                <a:ea typeface="Georgia"/>
                <a:cs typeface="Georgia"/>
              </a:rPr>
              <a:t>NeuroAudit</a:t>
            </a:r>
            <a:r>
              <a:rPr lang="en-US" sz="1200" dirty="0">
                <a:solidFill>
                  <a:schemeClr val="bg1"/>
                </a:solidFill>
                <a:latin typeface="Montserrat" pitchFamily="2" charset="77"/>
                <a:ea typeface="Georgia"/>
                <a:cs typeface="Georgia"/>
              </a:rPr>
              <a:t> </a:t>
            </a:r>
            <a:r>
              <a:rPr lang="en-US" sz="1200" b="1" dirty="0">
                <a:solidFill>
                  <a:schemeClr val="bg1"/>
                </a:solidFill>
                <a:latin typeface="Montserrat" pitchFamily="2" charset="77"/>
                <a:ea typeface="Georgia"/>
                <a:cs typeface="Georgia"/>
              </a:rPr>
              <a:t>Brain Technology </a:t>
            </a:r>
            <a:r>
              <a:rPr lang="en-US" sz="1200" i="1" dirty="0">
                <a:solidFill>
                  <a:schemeClr val="bg1"/>
                </a:solidFill>
                <a:latin typeface="Montserrat" pitchFamily="2" charset="77"/>
                <a:ea typeface="Georgia"/>
                <a:cs typeface="Georgia"/>
              </a:rPr>
              <a:t>(</a:t>
            </a:r>
            <a:r>
              <a:rPr lang="en-US" sz="1200" i="1" dirty="0">
                <a:solidFill>
                  <a:schemeClr val="bg1"/>
                </a:solidFill>
                <a:latin typeface="Montserrat" pitchFamily="2" charset="77"/>
              </a:rPr>
              <a:t>Ultrasonic brain </a:t>
            </a:r>
            <a:r>
              <a:rPr lang="en-US" sz="1200" i="1" dirty="0">
                <a:solidFill>
                  <a:schemeClr val="bg1"/>
                </a:solidFill>
                <a:latin typeface="Montserrat" pitchFamily="2" charset="77"/>
                <a:sym typeface="Georgia"/>
              </a:rPr>
              <a:t>stimulation)</a:t>
            </a:r>
            <a:endParaRPr lang="en-US" sz="1200" i="1" dirty="0">
              <a:solidFill>
                <a:schemeClr val="bg1"/>
              </a:solidFill>
              <a:latin typeface="Montserrat" pitchFamily="2" charset="77"/>
            </a:endParaRPr>
          </a:p>
        </p:txBody>
      </p:sp>
      <p:sp>
        <p:nvSpPr>
          <p:cNvPr id="16" name="Google Shape;190;p15">
            <a:extLst>
              <a:ext uri="{FF2B5EF4-FFF2-40B4-BE49-F238E27FC236}">
                <a16:creationId xmlns:a16="http://schemas.microsoft.com/office/drawing/2014/main" id="{82264EC0-103B-2AFC-8AAA-E0FBA13A694A}"/>
              </a:ext>
            </a:extLst>
          </p:cNvPr>
          <p:cNvSpPr txBox="1"/>
          <p:nvPr/>
        </p:nvSpPr>
        <p:spPr>
          <a:xfrm>
            <a:off x="1003312" y="7260195"/>
            <a:ext cx="1695446" cy="1177355"/>
          </a:xfrm>
          <a:prstGeom prst="rect">
            <a:avLst/>
          </a:prstGeom>
          <a:noFill/>
          <a:ln>
            <a:noFill/>
          </a:ln>
        </p:spPr>
        <p:txBody>
          <a:bodyPr spcFirstLastPara="1" wrap="square" lIns="91425" tIns="45700" rIns="91425" bIns="45700" anchor="t" anchorCtr="0">
            <a:noAutofit/>
          </a:bodyPr>
          <a:lstStyle/>
          <a:p>
            <a:pPr marL="7938" lvl="1">
              <a:buClr>
                <a:schemeClr val="bg1"/>
              </a:buClr>
              <a:buSzPts val="2400"/>
            </a:pPr>
            <a:r>
              <a:rPr lang="en-US" b="1" dirty="0">
                <a:solidFill>
                  <a:schemeClr val="bg1"/>
                </a:solidFill>
                <a:latin typeface="Montserrat" pitchFamily="2" charset="77"/>
              </a:rPr>
              <a:t>Right Brain</a:t>
            </a:r>
          </a:p>
          <a:p>
            <a:pPr marL="7938" lvl="1">
              <a:buClr>
                <a:schemeClr val="bg1"/>
              </a:buClr>
              <a:buSzPts val="2400"/>
            </a:pPr>
            <a:r>
              <a:rPr lang="en-US" sz="1100" b="1" dirty="0">
                <a:solidFill>
                  <a:schemeClr val="bg1"/>
                </a:solidFill>
                <a:latin typeface="Montserrat" pitchFamily="2" charset="77"/>
              </a:rPr>
              <a:t> </a:t>
            </a:r>
          </a:p>
          <a:p>
            <a:pPr marL="179388" lvl="1" indent="-171450">
              <a:buClr>
                <a:schemeClr val="bg1"/>
              </a:buClr>
              <a:buSzPct val="79000"/>
              <a:buFont typeface="Wingdings" pitchFamily="2" charset="2"/>
              <a:buChar char="v"/>
            </a:pPr>
            <a:r>
              <a:rPr lang="en-US" sz="1100" dirty="0">
                <a:solidFill>
                  <a:schemeClr val="bg1"/>
                </a:solidFill>
                <a:latin typeface="Montserrat" pitchFamily="2" charset="77"/>
              </a:rPr>
              <a:t>Emotional</a:t>
            </a:r>
          </a:p>
          <a:p>
            <a:pPr marL="179388" lvl="1" indent="-171450">
              <a:buClr>
                <a:schemeClr val="bg1"/>
              </a:buClr>
              <a:buSzPct val="79000"/>
              <a:buFont typeface="Wingdings" pitchFamily="2" charset="2"/>
              <a:buChar char="v"/>
            </a:pPr>
            <a:r>
              <a:rPr lang="en-US" sz="1100" dirty="0">
                <a:solidFill>
                  <a:schemeClr val="bg1"/>
                </a:solidFill>
                <a:latin typeface="Montserrat" pitchFamily="2" charset="77"/>
              </a:rPr>
              <a:t>Intelligence </a:t>
            </a:r>
          </a:p>
          <a:p>
            <a:pPr marL="179388" lvl="1" indent="-171450">
              <a:buClr>
                <a:schemeClr val="bg1"/>
              </a:buClr>
              <a:buSzPct val="79000"/>
              <a:buFont typeface="Wingdings" pitchFamily="2" charset="2"/>
              <a:buChar char="v"/>
            </a:pPr>
            <a:r>
              <a:rPr lang="en-US" sz="1100" dirty="0">
                <a:solidFill>
                  <a:schemeClr val="bg1"/>
                </a:solidFill>
                <a:latin typeface="Montserrat" pitchFamily="2" charset="77"/>
              </a:rPr>
              <a:t>Experiences</a:t>
            </a:r>
            <a:endParaRPr lang="he-IL" sz="1100" dirty="0">
              <a:solidFill>
                <a:schemeClr val="bg1"/>
              </a:solidFill>
              <a:latin typeface="Montserrat" pitchFamily="2" charset="77"/>
            </a:endParaRPr>
          </a:p>
        </p:txBody>
      </p:sp>
      <p:sp>
        <p:nvSpPr>
          <p:cNvPr id="17" name="Google Shape;190;p15">
            <a:extLst>
              <a:ext uri="{FF2B5EF4-FFF2-40B4-BE49-F238E27FC236}">
                <a16:creationId xmlns:a16="http://schemas.microsoft.com/office/drawing/2014/main" id="{1866B0BB-F1FB-FCC7-7E2E-A0EFCCC20B05}"/>
              </a:ext>
            </a:extLst>
          </p:cNvPr>
          <p:cNvSpPr txBox="1"/>
          <p:nvPr/>
        </p:nvSpPr>
        <p:spPr>
          <a:xfrm>
            <a:off x="3353654" y="7686170"/>
            <a:ext cx="1628717" cy="1032746"/>
          </a:xfrm>
          <a:prstGeom prst="rect">
            <a:avLst/>
          </a:prstGeom>
          <a:noFill/>
          <a:ln>
            <a:noFill/>
          </a:ln>
        </p:spPr>
        <p:txBody>
          <a:bodyPr spcFirstLastPara="1" wrap="square" lIns="91425" tIns="45700" rIns="91425" bIns="45700" anchor="t" anchorCtr="0">
            <a:noAutofit/>
          </a:bodyPr>
          <a:lstStyle/>
          <a:p>
            <a:pPr marL="7938" lvl="1">
              <a:buClr>
                <a:schemeClr val="bg1"/>
              </a:buClr>
              <a:buSzPts val="2400"/>
            </a:pPr>
            <a:r>
              <a:rPr lang="en-US" b="1" dirty="0">
                <a:solidFill>
                  <a:schemeClr val="bg1"/>
                </a:solidFill>
                <a:latin typeface="Montserrat" pitchFamily="2" charset="77"/>
              </a:rPr>
              <a:t>Left Brain</a:t>
            </a:r>
          </a:p>
          <a:p>
            <a:pPr marL="7938" lvl="1">
              <a:buClr>
                <a:schemeClr val="bg1"/>
              </a:buClr>
              <a:buSzPts val="2400"/>
            </a:pPr>
            <a:r>
              <a:rPr lang="en-US" b="1" dirty="0">
                <a:solidFill>
                  <a:schemeClr val="bg1"/>
                </a:solidFill>
                <a:latin typeface="Montserrat" pitchFamily="2" charset="77"/>
              </a:rPr>
              <a:t> </a:t>
            </a:r>
          </a:p>
          <a:p>
            <a:pPr marL="179388" lvl="1" indent="-171450">
              <a:buClr>
                <a:schemeClr val="bg1"/>
              </a:buClr>
              <a:buSzPct val="79000"/>
              <a:buFont typeface="Wingdings" pitchFamily="2" charset="2"/>
              <a:buChar char="v"/>
            </a:pPr>
            <a:r>
              <a:rPr lang="en-US" sz="1100" dirty="0">
                <a:solidFill>
                  <a:schemeClr val="bg1"/>
                </a:solidFill>
                <a:latin typeface="Montserrat" pitchFamily="2" charset="77"/>
              </a:rPr>
              <a:t>- language</a:t>
            </a:r>
          </a:p>
          <a:p>
            <a:pPr marL="179388" lvl="1" indent="-171450">
              <a:buClr>
                <a:schemeClr val="bg1"/>
              </a:buClr>
              <a:buSzPct val="79000"/>
              <a:buFont typeface="Wingdings" pitchFamily="2" charset="2"/>
              <a:buChar char="v"/>
            </a:pPr>
            <a:r>
              <a:rPr lang="en-US" sz="1100" dirty="0">
                <a:solidFill>
                  <a:schemeClr val="bg1"/>
                </a:solidFill>
                <a:latin typeface="Montserrat" pitchFamily="2" charset="77"/>
              </a:rPr>
              <a:t>- logic </a:t>
            </a:r>
          </a:p>
          <a:p>
            <a:pPr marL="179388" lvl="1" indent="-171450">
              <a:buClr>
                <a:schemeClr val="bg1"/>
              </a:buClr>
              <a:buSzPct val="79000"/>
              <a:buFont typeface="Wingdings" pitchFamily="2" charset="2"/>
              <a:buChar char="v"/>
            </a:pPr>
            <a:r>
              <a:rPr lang="en-US" sz="1100" dirty="0">
                <a:solidFill>
                  <a:schemeClr val="bg1"/>
                </a:solidFill>
                <a:latin typeface="Montserrat" pitchFamily="2" charset="77"/>
              </a:rPr>
              <a:t> - analytical</a:t>
            </a:r>
            <a:endParaRPr lang="he-IL" sz="1100" dirty="0">
              <a:solidFill>
                <a:schemeClr val="bg1"/>
              </a:solidFill>
              <a:latin typeface="Montserrat" pitchFamily="2" charset="77"/>
            </a:endParaRPr>
          </a:p>
        </p:txBody>
      </p:sp>
      <p:sp>
        <p:nvSpPr>
          <p:cNvPr id="18" name="Google Shape;190;p15">
            <a:extLst>
              <a:ext uri="{FF2B5EF4-FFF2-40B4-BE49-F238E27FC236}">
                <a16:creationId xmlns:a16="http://schemas.microsoft.com/office/drawing/2014/main" id="{692D322C-0E6D-A720-FC1F-4E58BFB39C5E}"/>
              </a:ext>
            </a:extLst>
          </p:cNvPr>
          <p:cNvSpPr txBox="1"/>
          <p:nvPr/>
        </p:nvSpPr>
        <p:spPr>
          <a:xfrm>
            <a:off x="6782712" y="6083130"/>
            <a:ext cx="3582864" cy="208778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2pPr marL="243450" indent="-171450">
              <a:buClr>
                <a:schemeClr val="dk1"/>
              </a:buClr>
              <a:buSzPts val="2400"/>
              <a:buFont typeface="Arial" panose="020B0604020202020204" pitchFamily="34" charset="0"/>
              <a:buChar char="•"/>
              <a:defRPr sz="1100">
                <a:solidFill>
                  <a:schemeClr val="bg1"/>
                </a:solidFill>
                <a:latin typeface="Georgia" panose="02040502050405020303" pitchFamily="18" charset="0"/>
                <a:ea typeface="Georgia"/>
                <a:cs typeface="Georgia"/>
              </a:defRPr>
            </a:lvl2pPr>
          </a:lstStyle>
          <a:p>
            <a:pPr marL="268288" lvl="1" indent="-260350">
              <a:buClr>
                <a:schemeClr val="bg1"/>
              </a:buClr>
              <a:buSzPct val="136000"/>
              <a:buFont typeface="Wingdings" pitchFamily="2" charset="2"/>
              <a:buChar char="Ø"/>
            </a:pPr>
            <a:r>
              <a:rPr lang="en-US" dirty="0">
                <a:latin typeface="Montserrat" pitchFamily="2" charset="77"/>
              </a:rPr>
              <a:t>Ultrasound &amp; NIR Working without artifacts  interference</a:t>
            </a:r>
          </a:p>
          <a:p>
            <a:pPr marL="242888" lvl="1" indent="-150813">
              <a:buClr>
                <a:schemeClr val="bg1"/>
              </a:buClr>
              <a:buSzPct val="136000"/>
              <a:buFont typeface="Wingdings" pitchFamily="2" charset="2"/>
              <a:buChar char="Ø"/>
            </a:pPr>
            <a:endParaRPr lang="en-US" dirty="0">
              <a:latin typeface="Montserrat" pitchFamily="2" charset="77"/>
            </a:endParaRPr>
          </a:p>
          <a:p>
            <a:pPr marL="268288" lvl="1" indent="-260350">
              <a:buClr>
                <a:schemeClr val="bg1"/>
              </a:buClr>
              <a:buSzPct val="136000"/>
              <a:buFont typeface="Wingdings" pitchFamily="2" charset="2"/>
              <a:buChar char="Ø"/>
            </a:pPr>
            <a:r>
              <a:rPr lang="en-US" dirty="0">
                <a:latin typeface="Montserrat" pitchFamily="2" charset="77"/>
              </a:rPr>
              <a:t>NeuroAudit stimulation influences performance on Cognitive task </a:t>
            </a:r>
          </a:p>
          <a:p>
            <a:pPr marL="268288" lvl="1" indent="-260350">
              <a:buClr>
                <a:schemeClr val="bg1"/>
              </a:buClr>
              <a:buSzPct val="136000"/>
              <a:buFont typeface="Wingdings" pitchFamily="2" charset="2"/>
              <a:buChar char="Ø"/>
            </a:pPr>
            <a:endParaRPr lang="en-US" dirty="0">
              <a:latin typeface="Montserrat" pitchFamily="2" charset="77"/>
            </a:endParaRPr>
          </a:p>
          <a:p>
            <a:pPr marL="268288" lvl="1" indent="-260350">
              <a:buClr>
                <a:schemeClr val="bg1"/>
              </a:buClr>
              <a:buSzPct val="136000"/>
              <a:buFont typeface="Wingdings" pitchFamily="2" charset="2"/>
              <a:buChar char="Ø"/>
            </a:pPr>
            <a:r>
              <a:rPr lang="en-US" dirty="0">
                <a:latin typeface="Montserrat" pitchFamily="2" charset="77"/>
              </a:rPr>
              <a:t>Astem NIR System can measure influence with NeuroAudit stimulation.</a:t>
            </a:r>
          </a:p>
          <a:p>
            <a:pPr marL="268288" lvl="1" indent="-260350">
              <a:buClr>
                <a:schemeClr val="bg1"/>
              </a:buClr>
              <a:buSzPct val="136000"/>
              <a:buFont typeface="Wingdings" pitchFamily="2" charset="2"/>
              <a:buChar char="Ø"/>
            </a:pPr>
            <a:endParaRPr lang="en-US" dirty="0">
              <a:latin typeface="Montserrat" pitchFamily="2" charset="77"/>
            </a:endParaRPr>
          </a:p>
          <a:p>
            <a:pPr marL="268288" lvl="1" indent="-260350">
              <a:buClr>
                <a:schemeClr val="bg1"/>
              </a:buClr>
              <a:buSzPct val="136000"/>
              <a:buFont typeface="Wingdings" pitchFamily="2" charset="2"/>
              <a:buChar char="Ø"/>
            </a:pPr>
            <a:r>
              <a:rPr lang="en-US" dirty="0">
                <a:latin typeface="Montserrat" pitchFamily="2" charset="77"/>
              </a:rPr>
              <a:t>Cognitive performance enhancement was shown along the stimulating</a:t>
            </a:r>
            <a:r>
              <a:rPr lang="he-IL" dirty="0">
                <a:latin typeface="Montserrat" pitchFamily="2" charset="77"/>
              </a:rPr>
              <a:t> </a:t>
            </a:r>
            <a:r>
              <a:rPr lang="en-US" dirty="0">
                <a:latin typeface="Montserrat" pitchFamily="2" charset="77"/>
              </a:rPr>
              <a:t>correlated less brain effort in the left Brain (ADHD)</a:t>
            </a:r>
          </a:p>
        </p:txBody>
      </p:sp>
      <p:pic>
        <p:nvPicPr>
          <p:cNvPr id="19" name="Picture 18">
            <a:extLst>
              <a:ext uri="{FF2B5EF4-FFF2-40B4-BE49-F238E27FC236}">
                <a16:creationId xmlns:a16="http://schemas.microsoft.com/office/drawing/2014/main" id="{FABBDC54-A3AE-56AF-8E5F-4A65DC4C551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24219" y="5590402"/>
            <a:ext cx="5995366" cy="3073242"/>
          </a:xfrm>
          <a:prstGeom prst="rect">
            <a:avLst/>
          </a:prstGeom>
          <a:ln>
            <a:solidFill>
              <a:schemeClr val="tx1"/>
            </a:solidFill>
          </a:ln>
          <a:effectLst>
            <a:outerShdw blurRad="116976" dist="314592" dir="2400000" sx="97910" sy="97910" algn="ctr" rotWithShape="0">
              <a:schemeClr val="bg1">
                <a:alpha val="75000"/>
              </a:schemeClr>
            </a:outerShdw>
          </a:effectLst>
        </p:spPr>
      </p:pic>
      <p:pic>
        <p:nvPicPr>
          <p:cNvPr id="20" name="Picture 19">
            <a:extLst>
              <a:ext uri="{FF2B5EF4-FFF2-40B4-BE49-F238E27FC236}">
                <a16:creationId xmlns:a16="http://schemas.microsoft.com/office/drawing/2014/main" id="{64B87C14-6D50-64B9-7364-9314EFE95A8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57401" y="5534291"/>
            <a:ext cx="3125544" cy="2002143"/>
          </a:xfrm>
          <a:prstGeom prst="rect">
            <a:avLst/>
          </a:prstGeom>
          <a:ln>
            <a:solidFill>
              <a:schemeClr val="tx1"/>
            </a:solidFill>
          </a:ln>
          <a:effectLst>
            <a:outerShdw blurRad="28799" dist="175815" dir="2260635" sx="97910" sy="97910" algn="ctr" rotWithShape="0">
              <a:schemeClr val="bg1">
                <a:alpha val="75000"/>
              </a:schemeClr>
            </a:outerShdw>
          </a:effectLst>
        </p:spPr>
      </p:pic>
      <p:pic>
        <p:nvPicPr>
          <p:cNvPr id="23" name="Picture 22" descr="Logo&#10;&#10;Description automatically generated">
            <a:extLst>
              <a:ext uri="{FF2B5EF4-FFF2-40B4-BE49-F238E27FC236}">
                <a16:creationId xmlns:a16="http://schemas.microsoft.com/office/drawing/2014/main" id="{A5948C64-1AF1-4C1D-298C-410A846A05DE}"/>
              </a:ext>
            </a:extLst>
          </p:cNvPr>
          <p:cNvPicPr>
            <a:picLocks noChangeAspect="1"/>
          </p:cNvPicPr>
          <p:nvPr/>
        </p:nvPicPr>
        <p:blipFill rotWithShape="1">
          <a:blip r:embed="rId15"/>
          <a:srcRect t="8876" b="22414"/>
          <a:stretch/>
        </p:blipFill>
        <p:spPr>
          <a:xfrm>
            <a:off x="10740768" y="2399156"/>
            <a:ext cx="1371600" cy="886484"/>
          </a:xfrm>
          <a:prstGeom prst="rect">
            <a:avLst/>
          </a:prstGeom>
          <a:ln>
            <a:solidFill>
              <a:schemeClr val="tx1"/>
            </a:solidFill>
          </a:ln>
          <a:effectLst>
            <a:outerShdw sx="1000" sy="1000" algn="ctr" rotWithShape="0">
              <a:srgbClr val="000000"/>
            </a:outerShdw>
          </a:effectLst>
        </p:spPr>
      </p:pic>
    </p:spTree>
  </p:cSld>
  <p:clrMapOvr>
    <a:masterClrMapping/>
  </p:clrMapOvr>
  <p:transition spd="slow">
    <p:wipe/>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TotalTime>
  <Words>1399</Words>
  <Application>Microsoft Macintosh PowerPoint</Application>
  <PresentationFormat>Custom</PresentationFormat>
  <Paragraphs>249</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Arial</vt:lpstr>
      <vt:lpstr>Wingdings</vt:lpstr>
      <vt:lpstr>Montserrat</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 anzyo</cp:lastModifiedBy>
  <cp:revision>37</cp:revision>
  <dcterms:created xsi:type="dcterms:W3CDTF">2006-08-16T00:00:00Z</dcterms:created>
  <dcterms:modified xsi:type="dcterms:W3CDTF">2022-08-22T10:48:51Z</dcterms:modified>
</cp:coreProperties>
</file>